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8" r:id="rId7"/>
    <p:sldId id="265" r:id="rId8"/>
    <p:sldId id="266" r:id="rId9"/>
    <p:sldId id="270" r:id="rId10"/>
    <p:sldId id="27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A1EE-5391-4E06-9DEA-B48E3ED343A1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29/05/55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DCE44-83B4-4FF6-B78D-049F6857A266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923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A1EE-5391-4E06-9DEA-B48E3ED343A1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29/05/55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DCE44-83B4-4FF6-B78D-049F6857A266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864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A1EE-5391-4E06-9DEA-B48E3ED343A1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29/05/55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DCE44-83B4-4FF6-B78D-049F6857A266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783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A1EE-5391-4E06-9DEA-B48E3ED343A1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29/05/55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DCE44-83B4-4FF6-B78D-049F6857A266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51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A1EE-5391-4E06-9DEA-B48E3ED343A1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29/05/55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DCE44-83B4-4FF6-B78D-049F6857A266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532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A1EE-5391-4E06-9DEA-B48E3ED343A1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29/05/55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DCE44-83B4-4FF6-B78D-049F6857A266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568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A1EE-5391-4E06-9DEA-B48E3ED343A1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29/05/55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DCE44-83B4-4FF6-B78D-049F6857A266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921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A1EE-5391-4E06-9DEA-B48E3ED343A1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29/05/55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DCE44-83B4-4FF6-B78D-049F6857A266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646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A1EE-5391-4E06-9DEA-B48E3ED343A1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29/05/55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9DDCE44-83B4-4FF6-B78D-049F6857A266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2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798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A1EE-5391-4E06-9DEA-B48E3ED343A1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29/05/55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DCE44-83B4-4FF6-B78D-049F6857A266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70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A1EE-5391-4E06-9DEA-B48E3ED343A1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29/05/55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DCE44-83B4-4FF6-B78D-049F6857A266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445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20CA1EE-5391-4E06-9DEA-B48E3ED343A1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29/05/55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9DDCE44-83B4-4FF6-B78D-049F6857A266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sz="2800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sz="28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604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962912"/>
          </a:xfrm>
        </p:spPr>
        <p:txBody>
          <a:bodyPr>
            <a:normAutofit/>
          </a:bodyPr>
          <a:lstStyle/>
          <a:p>
            <a:pPr algn="ctr"/>
            <a:r>
              <a:rPr lang="th-TH" b="1" dirty="0" smtClean="0"/>
              <a:t>การศึกษาไทยยังไปไม่ถึงคุณภาพที่แท้จริง</a:t>
            </a:r>
            <a:br>
              <a:rPr lang="th-TH" b="1" dirty="0" smtClean="0"/>
            </a:br>
            <a:r>
              <a:rPr lang="th-TH" b="1" dirty="0" smtClean="0"/>
              <a:t>ระดับอุดมศึกษา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3352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  </a:t>
            </a:r>
            <a:r>
              <a:rPr lang="en-US" sz="4000" b="1" dirty="0" smtClean="0"/>
              <a:t>-  </a:t>
            </a:r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21</a:t>
            </a:r>
            <a:r>
              <a:rPr lang="en-US" sz="4000" b="1" baseline="30000" dirty="0" smtClean="0">
                <a:latin typeface="Cordia New" pitchFamily="34" charset="-34"/>
                <a:cs typeface="Cordia New" pitchFamily="34" charset="-34"/>
              </a:rPr>
              <a:t>st</a:t>
            </a:r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Century Skills</a:t>
            </a:r>
          </a:p>
          <a:p>
            <a:pPr marL="0" lvl="0" indent="0">
              <a:buClr>
                <a:srgbClr val="0BD0D9"/>
              </a:buClr>
              <a:buNone/>
            </a:pPr>
            <a:r>
              <a:rPr lang="en-US" sz="2400" b="1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24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4000" b="1" dirty="0">
                <a:solidFill>
                  <a:prstClr val="black"/>
                </a:solidFill>
              </a:rPr>
              <a:t>-  </a:t>
            </a:r>
            <a:r>
              <a:rPr lang="en-US" sz="4000" b="1" dirty="0" smtClean="0">
                <a:solidFill>
                  <a:prstClr val="black"/>
                </a:solidFill>
                <a:latin typeface="Cordia New" pitchFamily="34" charset="-34"/>
                <a:cs typeface="Cordia New" pitchFamily="34" charset="-34"/>
              </a:rPr>
              <a:t>Transformative Learning</a:t>
            </a:r>
          </a:p>
          <a:p>
            <a:pPr marL="0" lvl="0" indent="0">
              <a:buClr>
                <a:srgbClr val="0BD0D9"/>
              </a:buClr>
              <a:buNone/>
            </a:pPr>
            <a:r>
              <a:rPr lang="en-US" sz="4000" b="1" dirty="0" smtClean="0">
                <a:solidFill>
                  <a:prstClr val="black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4000" b="1" dirty="0">
                <a:solidFill>
                  <a:prstClr val="black"/>
                </a:solidFill>
              </a:rPr>
              <a:t>-  </a:t>
            </a:r>
            <a:r>
              <a:rPr lang="th-TH" sz="4000" b="1" dirty="0" smtClean="0">
                <a:solidFill>
                  <a:prstClr val="black"/>
                </a:solidFill>
                <a:latin typeface="Cordia New" pitchFamily="34" charset="-34"/>
                <a:cs typeface="Cordia New" pitchFamily="34" charset="-34"/>
              </a:rPr>
              <a:t>สำนึกพลเมือง (</a:t>
            </a:r>
            <a:r>
              <a:rPr lang="en-US" sz="4000" b="1" dirty="0" smtClean="0">
                <a:solidFill>
                  <a:prstClr val="black"/>
                </a:solidFill>
                <a:latin typeface="Cordia New" pitchFamily="34" charset="-34"/>
                <a:cs typeface="Cordia New" pitchFamily="34" charset="-34"/>
              </a:rPr>
              <a:t>Civic Learning</a:t>
            </a:r>
            <a:r>
              <a:rPr lang="th-TH" sz="4000" b="1" dirty="0" smtClean="0">
                <a:solidFill>
                  <a:prstClr val="black"/>
                </a:solidFill>
                <a:latin typeface="Cordia New" pitchFamily="34" charset="-34"/>
                <a:cs typeface="Cordia New" pitchFamily="34" charset="-34"/>
              </a:rPr>
              <a:t>)</a:t>
            </a:r>
            <a:endParaRPr lang="en-US" sz="4000" b="1" dirty="0">
              <a:solidFill>
                <a:prstClr val="black"/>
              </a:solidFill>
              <a:latin typeface="Cordia New" pitchFamily="34" charset="-34"/>
              <a:cs typeface="Cordia New" pitchFamily="34" charset="-34"/>
            </a:endParaRPr>
          </a:p>
          <a:p>
            <a:pPr marL="0" lvl="0" indent="0">
              <a:buClr>
                <a:srgbClr val="0BD0D9"/>
              </a:buClr>
              <a:buNone/>
            </a:pPr>
            <a:r>
              <a:rPr lang="en-US" sz="4000" b="1" dirty="0">
                <a:solidFill>
                  <a:prstClr val="black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4000" b="1" dirty="0">
                <a:solidFill>
                  <a:prstClr val="black"/>
                </a:solidFill>
              </a:rPr>
              <a:t>-  </a:t>
            </a:r>
            <a:r>
              <a:rPr lang="th-TH" sz="4000" b="1" dirty="0" smtClean="0">
                <a:solidFill>
                  <a:prstClr val="black"/>
                </a:solidFill>
              </a:rPr>
              <a:t>การประเมินยังเน้น</a:t>
            </a:r>
            <a:r>
              <a:rPr lang="th-TH" sz="4000" b="1" dirty="0" smtClean="0">
                <a:solidFill>
                  <a:prstClr val="black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Cordia New" pitchFamily="34" charset="-34"/>
                <a:cs typeface="Cordia New" pitchFamily="34" charset="-34"/>
              </a:rPr>
              <a:t> Input </a:t>
            </a:r>
            <a:r>
              <a:rPr lang="en-US" sz="4000" b="1" dirty="0" smtClean="0">
                <a:solidFill>
                  <a:prstClr val="black"/>
                </a:solidFill>
                <a:sym typeface="Symbol"/>
              </a:rPr>
              <a:t></a:t>
            </a:r>
            <a:r>
              <a:rPr lang="en-US" sz="4000" b="1" dirty="0" smtClean="0">
                <a:solidFill>
                  <a:prstClr val="black"/>
                </a:solidFill>
                <a:latin typeface="Cordia New" pitchFamily="34" charset="-34"/>
                <a:cs typeface="Cordia New" pitchFamily="34" charset="-34"/>
                <a:sym typeface="Symbol"/>
              </a:rPr>
              <a:t>Outcomes</a:t>
            </a:r>
            <a:endParaRPr lang="en-US" sz="4000" b="1" dirty="0">
              <a:solidFill>
                <a:prstClr val="black"/>
              </a:solidFill>
              <a:latin typeface="Cordia New" pitchFamily="34" charset="-34"/>
              <a:cs typeface="Cordia New" pitchFamily="34" charset="-34"/>
            </a:endParaRPr>
          </a:p>
          <a:p>
            <a:pPr marL="0" lvl="0" indent="0">
              <a:buClr>
                <a:srgbClr val="0BD0D9"/>
              </a:buClr>
              <a:buNone/>
            </a:pPr>
            <a:endParaRPr lang="en-US" sz="4000" dirty="0">
              <a:solidFill>
                <a:prstClr val="black"/>
              </a:solidFill>
              <a:latin typeface="Cordia New" pitchFamily="34" charset="-34"/>
              <a:cs typeface="Cordia New" pitchFamily="34" charset="-34"/>
            </a:endParaRPr>
          </a:p>
          <a:p>
            <a:pPr marL="0" indent="0">
              <a:buNone/>
            </a:pPr>
            <a:endParaRPr lang="en-US" sz="4400" b="1" dirty="0"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372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3837"/>
            <a:ext cx="8229600" cy="1143000"/>
          </a:xfrm>
        </p:spPr>
        <p:txBody>
          <a:bodyPr/>
          <a:lstStyle/>
          <a:p>
            <a:pPr algn="ctr"/>
            <a:r>
              <a:rPr lang="th-TH" b="1" dirty="0" smtClean="0">
                <a:latin typeface="Cordia New" pitchFamily="34" charset="-34"/>
                <a:cs typeface="Cordia New" pitchFamily="34" charset="-34"/>
              </a:rPr>
              <a:t>ความจริงของศตวรรษที่ </a:t>
            </a:r>
            <a:r>
              <a:rPr lang="en-US" b="1" dirty="0" smtClean="0">
                <a:latin typeface="Cordia New" pitchFamily="34" charset="-34"/>
                <a:cs typeface="Cordia New" pitchFamily="34" charset="-34"/>
              </a:rPr>
              <a:t>21</a:t>
            </a:r>
            <a:endParaRPr lang="en-US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th-TH" sz="4000" dirty="0" smtClean="0">
                <a:latin typeface="Cordia New" pitchFamily="34" charset="-34"/>
                <a:cs typeface="Cordia New" pitchFamily="34" charset="-34"/>
              </a:rPr>
              <a:t> สังคม/โลก เปลี่ยน</a:t>
            </a:r>
          </a:p>
          <a:p>
            <a:r>
              <a:rPr lang="th-TH" sz="4000" dirty="0" smtClean="0">
                <a:latin typeface="Cordia New" pitchFamily="34" charset="-34"/>
                <a:cs typeface="Cordia New" pitchFamily="34" charset="-34"/>
              </a:rPr>
              <a:t> เด็กเปลี่ยน</a:t>
            </a:r>
          </a:p>
          <a:p>
            <a:r>
              <a:rPr lang="th-TH" sz="4000" dirty="0" smtClean="0">
                <a:latin typeface="Cordia New" pitchFamily="34" charset="-34"/>
                <a:cs typeface="Cordia New" pitchFamily="34" charset="-34"/>
              </a:rPr>
              <a:t>ทักษะที่ต้องการในการดำรงชีวิตเปลี่ยน</a:t>
            </a:r>
          </a:p>
          <a:p>
            <a:r>
              <a:rPr lang="th-TH" sz="4000" dirty="0" smtClean="0">
                <a:latin typeface="Cordia New" pitchFamily="34" charset="-34"/>
                <a:cs typeface="Cordia New" pitchFamily="34" charset="-34"/>
              </a:rPr>
              <a:t>การเรียนรู้ต้องเปลี่ยน</a:t>
            </a:r>
          </a:p>
          <a:p>
            <a:r>
              <a:rPr lang="th-TH" sz="4000" dirty="0" smtClean="0">
                <a:latin typeface="Cordia New" pitchFamily="34" charset="-34"/>
                <a:cs typeface="Cordia New" pitchFamily="34" charset="-34"/>
              </a:rPr>
              <a:t>สอนไม่ได้ผล ต้องเรียน</a:t>
            </a:r>
          </a:p>
          <a:p>
            <a:r>
              <a:rPr lang="th-TH" sz="4000" dirty="0" smtClean="0">
                <a:latin typeface="Cordia New" pitchFamily="34" charset="-34"/>
                <a:cs typeface="Cordia New" pitchFamily="34" charset="-34"/>
              </a:rPr>
              <a:t>ครูต้องไม่เน้นสอน เน้นการออกแบบการเรียนรู้ เน้นสร้างแรงบันดาลใจ เน้นเป็นโค้ช ไม่ใช่ผู้สอน</a:t>
            </a:r>
            <a:endParaRPr lang="en-US" sz="4000" dirty="0"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3018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92358"/>
            <a:ext cx="2895600" cy="11430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>
                <a:latin typeface="Cordia New" pitchFamily="34" charset="-34"/>
                <a:cs typeface="Cordia New" pitchFamily="34" charset="-34"/>
              </a:rPr>
              <a:t>3 </a:t>
            </a:r>
            <a:r>
              <a:rPr lang="en-US" b="1" dirty="0" err="1" smtClean="0">
                <a:latin typeface="Cordia New" pitchFamily="34" charset="-34"/>
                <a:cs typeface="Cordia New" pitchFamily="34" charset="-34"/>
              </a:rPr>
              <a:t>Rs</a:t>
            </a:r>
            <a:r>
              <a:rPr lang="en-US" b="1" dirty="0" smtClean="0">
                <a:latin typeface="Cordia New" pitchFamily="34" charset="-34"/>
                <a:cs typeface="Cordia New" pitchFamily="34" charset="-34"/>
              </a:rPr>
              <a:t> +7Cs</a:t>
            </a:r>
            <a:endParaRPr lang="en-US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70120"/>
          </a:xfrm>
          <a:noFill/>
        </p:spPr>
        <p:txBody>
          <a:bodyPr>
            <a:normAutofit lnSpcReduction="10000"/>
          </a:bodyPr>
          <a:lstStyle/>
          <a:p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Reading, ‘</a:t>
            </a:r>
            <a:r>
              <a:rPr lang="en-US" sz="4000" b="1" dirty="0" err="1" smtClean="0">
                <a:latin typeface="Cordia New" pitchFamily="34" charset="-34"/>
                <a:cs typeface="Cordia New" pitchFamily="34" charset="-34"/>
              </a:rPr>
              <a:t>Riting</a:t>
            </a:r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, ‘</a:t>
            </a:r>
            <a:r>
              <a:rPr lang="en-US" sz="4000" b="1" dirty="0" err="1" smtClean="0">
                <a:latin typeface="Cordia New" pitchFamily="34" charset="-34"/>
                <a:cs typeface="Cordia New" pitchFamily="34" charset="-34"/>
              </a:rPr>
              <a:t>Rithmetics</a:t>
            </a:r>
            <a:endParaRPr lang="en-US" sz="40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Critical Thinking &amp; Problem Solving</a:t>
            </a:r>
          </a:p>
          <a:p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Creativity &amp; Innovation</a:t>
            </a:r>
          </a:p>
          <a:p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Collaboration, Teamwork &amp; Leadership</a:t>
            </a:r>
          </a:p>
          <a:p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Cross-cultural understanding</a:t>
            </a:r>
          </a:p>
          <a:p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Communication, Information &amp; Media Literacy </a:t>
            </a:r>
            <a:endParaRPr lang="th-TH" sz="40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th-TH" sz="4000" b="1" dirty="0" smtClean="0">
                <a:latin typeface="Cordia New" pitchFamily="34" charset="-34"/>
                <a:cs typeface="Cordia New" pitchFamily="34" charset="-34"/>
              </a:rPr>
              <a:t>(</a:t>
            </a:r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2-3 </a:t>
            </a:r>
            <a:r>
              <a:rPr lang="th-TH" sz="4000" b="1" dirty="0" smtClean="0">
                <a:latin typeface="Cordia New" pitchFamily="34" charset="-34"/>
                <a:cs typeface="Cordia New" pitchFamily="34" charset="-34"/>
              </a:rPr>
              <a:t>ภาษา)</a:t>
            </a:r>
            <a:endParaRPr lang="en-US" sz="4000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181600" y="394852"/>
            <a:ext cx="2895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latin typeface="Cordia New" pitchFamily="34" charset="-34"/>
                <a:cs typeface="Cordia New" pitchFamily="34" charset="-34"/>
              </a:rPr>
              <a:t>2L</a:t>
            </a:r>
            <a:endParaRPr lang="en-US" b="1" dirty="0"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8329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/>
          </a:bodyPr>
          <a:lstStyle/>
          <a:p>
            <a:r>
              <a:rPr lang="th-TH" sz="4400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4400" dirty="0" smtClean="0">
                <a:latin typeface="Cordia New" pitchFamily="34" charset="-34"/>
                <a:cs typeface="Cordia New" pitchFamily="34" charset="-34"/>
              </a:rPr>
              <a:t>Computing &amp; Media Literacy</a:t>
            </a:r>
          </a:p>
          <a:p>
            <a:r>
              <a:rPr lang="en-US" sz="4400" dirty="0" smtClean="0">
                <a:latin typeface="Cordia New" pitchFamily="34" charset="-34"/>
                <a:cs typeface="Cordia New" pitchFamily="34" charset="-34"/>
              </a:rPr>
              <a:t>Career &amp; Learning-reliance</a:t>
            </a:r>
          </a:p>
          <a:p>
            <a:r>
              <a:rPr lang="en-US" sz="4400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4400" dirty="0" smtClean="0">
                <a:latin typeface="Cordia New" pitchFamily="34" charset="-34"/>
                <a:cs typeface="Cordia New" pitchFamily="34" charset="-34"/>
              </a:rPr>
              <a:t>Change</a:t>
            </a:r>
            <a:endParaRPr lang="en-US" sz="440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53000" y="3581400"/>
            <a:ext cx="2895600" cy="18288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>
                <a:latin typeface="Cordia New" pitchFamily="34" charset="-34"/>
                <a:cs typeface="Cordia New" pitchFamily="34" charset="-34"/>
              </a:rPr>
              <a:t>Learning</a:t>
            </a:r>
            <a:br>
              <a:rPr lang="en-US" b="1" dirty="0" smtClean="0">
                <a:latin typeface="Cordia New" pitchFamily="34" charset="-34"/>
                <a:cs typeface="Cordia New" pitchFamily="34" charset="-34"/>
              </a:rPr>
            </a:br>
            <a:r>
              <a:rPr lang="en-US" b="1" dirty="0" smtClean="0">
                <a:latin typeface="Cordia New" pitchFamily="34" charset="-34"/>
                <a:cs typeface="Cordia New" pitchFamily="34" charset="-34"/>
              </a:rPr>
              <a:t>Leadership</a:t>
            </a:r>
            <a:endParaRPr lang="en-US" b="1" dirty="0"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5828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854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atin typeface="Cordia New" pitchFamily="34" charset="-34"/>
                <a:cs typeface="Cordia New" pitchFamily="34" charset="-34"/>
              </a:rPr>
              <a:t>21</a:t>
            </a:r>
            <a:r>
              <a:rPr lang="en-US" b="1" baseline="30000" dirty="0" smtClean="0">
                <a:latin typeface="Cordia New" pitchFamily="34" charset="-34"/>
                <a:cs typeface="Cordia New" pitchFamily="34" charset="-34"/>
              </a:rPr>
              <a:t>st</a:t>
            </a:r>
            <a:r>
              <a:rPr lang="en-US" b="1" dirty="0" smtClean="0">
                <a:latin typeface="Cordia New" pitchFamily="34" charset="-34"/>
                <a:cs typeface="Cordia New" pitchFamily="34" charset="-34"/>
              </a:rPr>
              <a:t> Century Learning</a:t>
            </a:r>
            <a:endParaRPr lang="en-US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257800"/>
          </a:xfrm>
        </p:spPr>
        <p:txBody>
          <a:bodyPr>
            <a:normAutofit lnSpcReduction="10000"/>
          </a:bodyPr>
          <a:lstStyle/>
          <a:p>
            <a:r>
              <a:rPr lang="en-US" sz="44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4400" b="1" dirty="0" smtClean="0">
                <a:latin typeface="Cordia New" pitchFamily="34" charset="-34"/>
                <a:cs typeface="Cordia New" pitchFamily="34" charset="-34"/>
              </a:rPr>
              <a:t>สอนน้อยลง</a:t>
            </a:r>
            <a:r>
              <a:rPr lang="en-US" sz="4400" b="1" dirty="0" smtClean="0">
                <a:latin typeface="Cordia New" pitchFamily="34" charset="-34"/>
                <a:cs typeface="Cordia New" pitchFamily="34" charset="-34"/>
              </a:rPr>
              <a:t>, </a:t>
            </a:r>
            <a:r>
              <a:rPr lang="th-TH" sz="4400" b="1" dirty="0" smtClean="0">
                <a:latin typeface="Cordia New" pitchFamily="34" charset="-34"/>
                <a:cs typeface="Cordia New" pitchFamily="34" charset="-34"/>
              </a:rPr>
              <a:t>เรียนรู้มากขึ้น</a:t>
            </a:r>
            <a:endParaRPr lang="en-US" sz="44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en-US" sz="4400" b="1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4400" b="1" dirty="0" smtClean="0">
                <a:latin typeface="Cordia New" pitchFamily="34" charset="-34"/>
                <a:cs typeface="Cordia New" pitchFamily="34" charset="-34"/>
              </a:rPr>
              <a:t>สอนนอกเหนือจากเนื้อหาวิชาที่กำหนดในตำรา</a:t>
            </a:r>
            <a:endParaRPr lang="en-US" sz="44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en-US" sz="4400" b="1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4400" b="1" dirty="0" smtClean="0">
                <a:latin typeface="Cordia New" pitchFamily="34" charset="-34"/>
                <a:cs typeface="Cordia New" pitchFamily="34" charset="-34"/>
              </a:rPr>
              <a:t>Student-directed Learning</a:t>
            </a:r>
          </a:p>
          <a:p>
            <a:r>
              <a:rPr lang="en-US" sz="4400" b="1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4400" b="1" dirty="0" smtClean="0">
                <a:latin typeface="Cordia New" pitchFamily="34" charset="-34"/>
                <a:cs typeface="Cordia New" pitchFamily="34" charset="-34"/>
              </a:rPr>
              <a:t>Collaborative </a:t>
            </a:r>
            <a:r>
              <a:rPr lang="th-TH" sz="4400" b="1" dirty="0" smtClean="0">
                <a:latin typeface="Cordia New" pitchFamily="34" charset="-34"/>
                <a:cs typeface="Cordia New" pitchFamily="34" charset="-34"/>
              </a:rPr>
              <a:t>(</a:t>
            </a:r>
            <a:r>
              <a:rPr lang="en-US" sz="4400" b="1" dirty="0" smtClean="0">
                <a:latin typeface="Cordia New" pitchFamily="34" charset="-34"/>
                <a:cs typeface="Cordia New" pitchFamily="34" charset="-34"/>
                <a:sym typeface="Symbol"/>
              </a:rPr>
              <a:t> Competitive</a:t>
            </a:r>
            <a:r>
              <a:rPr lang="th-TH" sz="4400" b="1" dirty="0" smtClean="0">
                <a:latin typeface="Cordia New" pitchFamily="34" charset="-34"/>
                <a:cs typeface="Cordia New" pitchFamily="34" charset="-34"/>
                <a:sym typeface="Symbol"/>
              </a:rPr>
              <a:t>)</a:t>
            </a:r>
            <a:endParaRPr lang="en-US" sz="4400" b="1" dirty="0" smtClean="0">
              <a:latin typeface="Cordia New" pitchFamily="34" charset="-34"/>
              <a:cs typeface="Cordia New" pitchFamily="34" charset="-34"/>
              <a:sym typeface="Symbol"/>
            </a:endParaRPr>
          </a:p>
          <a:p>
            <a:r>
              <a:rPr lang="en-US" sz="4400" b="1" dirty="0">
                <a:latin typeface="Cordia New" pitchFamily="34" charset="-34"/>
                <a:cs typeface="Cordia New" pitchFamily="34" charset="-34"/>
                <a:sym typeface="Symbol"/>
              </a:rPr>
              <a:t> </a:t>
            </a:r>
            <a:r>
              <a:rPr lang="en-US" sz="4400" b="1" dirty="0" smtClean="0">
                <a:latin typeface="Cordia New" pitchFamily="34" charset="-34"/>
                <a:cs typeface="Cordia New" pitchFamily="34" charset="-34"/>
                <a:sym typeface="Symbol"/>
              </a:rPr>
              <a:t>Team </a:t>
            </a:r>
            <a:r>
              <a:rPr lang="th-TH" sz="4400" b="1" dirty="0" smtClean="0">
                <a:latin typeface="Cordia New" pitchFamily="34" charset="-34"/>
                <a:cs typeface="Cordia New" pitchFamily="34" charset="-34"/>
                <a:sym typeface="Symbol"/>
              </a:rPr>
              <a:t>(</a:t>
            </a:r>
            <a:r>
              <a:rPr lang="en-US" sz="4400" b="1" dirty="0" smtClean="0">
                <a:latin typeface="Cordia New" pitchFamily="34" charset="-34"/>
                <a:cs typeface="Cordia New" pitchFamily="34" charset="-34"/>
                <a:sym typeface="Symbol"/>
              </a:rPr>
              <a:t> individual</a:t>
            </a:r>
            <a:r>
              <a:rPr lang="th-TH" sz="4400" b="1" dirty="0" smtClean="0">
                <a:latin typeface="Cordia New" pitchFamily="34" charset="-34"/>
                <a:cs typeface="Cordia New" pitchFamily="34" charset="-34"/>
                <a:sym typeface="Symbol"/>
              </a:rPr>
              <a:t>)</a:t>
            </a:r>
            <a:r>
              <a:rPr lang="en-US" sz="4400" b="1" dirty="0" smtClean="0">
                <a:latin typeface="Cordia New" pitchFamily="34" charset="-34"/>
                <a:cs typeface="Cordia New" pitchFamily="34" charset="-34"/>
                <a:sym typeface="Symbol"/>
              </a:rPr>
              <a:t>  Learning</a:t>
            </a:r>
            <a:endParaRPr lang="th-TH" sz="4400" b="1" dirty="0" smtClean="0">
              <a:latin typeface="Cordia New" pitchFamily="34" charset="-34"/>
              <a:cs typeface="Cordia New" pitchFamily="34" charset="-34"/>
              <a:sym typeface="Symbol"/>
            </a:endParaRPr>
          </a:p>
          <a:p>
            <a:r>
              <a:rPr lang="th-TH" sz="44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4400" b="1" dirty="0" smtClean="0">
                <a:latin typeface="Cordia New" pitchFamily="34" charset="-34"/>
                <a:cs typeface="Cordia New" pitchFamily="34" charset="-34"/>
              </a:rPr>
              <a:t>New Paradigm of evaluation: beyond standard, evaluate team, open </a:t>
            </a:r>
            <a:r>
              <a:rPr lang="th-TH" sz="4400" b="1" dirty="0" smtClean="0">
                <a:latin typeface="Cordia New" pitchFamily="34" charset="-34"/>
                <a:cs typeface="Cordia New" pitchFamily="34" charset="-34"/>
              </a:rPr>
              <a:t>(</a:t>
            </a:r>
            <a:r>
              <a:rPr lang="en-US" sz="4400" b="1" dirty="0" smtClean="0">
                <a:latin typeface="Cordia New" pitchFamily="34" charset="-34"/>
                <a:cs typeface="Cordia New" pitchFamily="34" charset="-34"/>
              </a:rPr>
              <a:t>not secret</a:t>
            </a:r>
            <a:r>
              <a:rPr lang="th-TH" sz="4400" b="1" dirty="0" smtClean="0">
                <a:latin typeface="Cordia New" pitchFamily="34" charset="-34"/>
                <a:cs typeface="Cordia New" pitchFamily="34" charset="-34"/>
              </a:rPr>
              <a:t>)</a:t>
            </a:r>
            <a:r>
              <a:rPr lang="en-US" sz="4400" b="1" dirty="0" smtClean="0">
                <a:latin typeface="Cordia New" pitchFamily="34" charset="-34"/>
                <a:cs typeface="Cordia New" pitchFamily="34" charset="-34"/>
              </a:rPr>
              <a:t> approach</a:t>
            </a:r>
            <a:endParaRPr lang="en-US" sz="4400" b="1" dirty="0"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2991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305800" cy="990600"/>
          </a:xfrm>
        </p:spPr>
        <p:txBody>
          <a:bodyPr/>
          <a:lstStyle/>
          <a:p>
            <a:pPr algn="ctr"/>
            <a:r>
              <a:rPr lang="th-TH" b="1" dirty="0" err="1" smtClean="0">
                <a:latin typeface="Cordia New" pitchFamily="34" charset="-34"/>
                <a:cs typeface="Cordia New" pitchFamily="34" charset="-34"/>
              </a:rPr>
              <a:t>นศ</a:t>
            </a:r>
            <a:r>
              <a:rPr lang="th-TH" b="1" dirty="0" smtClean="0">
                <a:latin typeface="Cordia New" pitchFamily="34" charset="-34"/>
                <a:cs typeface="Cordia New" pitchFamily="34" charset="-34"/>
              </a:rPr>
              <a:t>. เรียนด้วย </a:t>
            </a:r>
            <a:r>
              <a:rPr lang="en-US" b="1" dirty="0" smtClean="0">
                <a:latin typeface="Cordia New" pitchFamily="34" charset="-34"/>
                <a:cs typeface="Cordia New" pitchFamily="34" charset="-34"/>
              </a:rPr>
              <a:t>PBL </a:t>
            </a:r>
            <a:r>
              <a:rPr lang="th-TH" b="1" dirty="0" smtClean="0">
                <a:latin typeface="Cordia New" pitchFamily="34" charset="-34"/>
                <a:cs typeface="Cordia New" pitchFamily="34" charset="-34"/>
              </a:rPr>
              <a:t>ในภาคชีวิตจริง</a:t>
            </a:r>
            <a:endParaRPr lang="en-US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4343400"/>
          </a:xfrm>
        </p:spPr>
        <p:txBody>
          <a:bodyPr>
            <a:normAutofit fontScale="92500" lnSpcReduction="10000"/>
          </a:bodyPr>
          <a:lstStyle/>
          <a:p>
            <a:r>
              <a:rPr lang="th-TH" sz="4000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Team Learning</a:t>
            </a:r>
          </a:p>
          <a:p>
            <a:r>
              <a:rPr lang="en-US" sz="4000" b="1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4000" b="1" dirty="0" smtClean="0">
                <a:latin typeface="Cordia New" pitchFamily="34" charset="-34"/>
                <a:cs typeface="Cordia New" pitchFamily="34" charset="-34"/>
              </a:rPr>
              <a:t>เป็น </a:t>
            </a:r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COP </a:t>
            </a:r>
            <a:r>
              <a:rPr lang="th-TH" sz="4000" b="1" dirty="0" smtClean="0">
                <a:latin typeface="Cordia New" pitchFamily="34" charset="-34"/>
                <a:cs typeface="Cordia New" pitchFamily="34" charset="-34"/>
              </a:rPr>
              <a:t>เฉพาะกิจ</a:t>
            </a:r>
          </a:p>
          <a:p>
            <a:r>
              <a:rPr lang="th-TH" sz="4000" b="1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4000" b="1" dirty="0" smtClean="0">
                <a:latin typeface="Cordia New" pitchFamily="34" charset="-34"/>
                <a:cs typeface="Cordia New" pitchFamily="34" charset="-34"/>
              </a:rPr>
              <a:t>ทำงา</a:t>
            </a:r>
            <a:r>
              <a:rPr lang="th-TH" sz="4000" b="1" dirty="0">
                <a:latin typeface="Cordia New" pitchFamily="34" charset="-34"/>
                <a:cs typeface="Cordia New" pitchFamily="34" charset="-34"/>
              </a:rPr>
              <a:t>น</a:t>
            </a:r>
            <a:r>
              <a:rPr lang="th-TH" sz="4000" b="1" dirty="0" smtClean="0">
                <a:latin typeface="Cordia New" pitchFamily="34" charset="-34"/>
                <a:cs typeface="Cordia New" pitchFamily="34" charset="-34"/>
              </a:rPr>
              <a:t>/</a:t>
            </a:r>
            <a:r>
              <a:rPr lang="th-TH" sz="4000" b="1" dirty="0" smtClean="0">
                <a:latin typeface="Cordia New" pitchFamily="34" charset="-34"/>
                <a:cs typeface="Cordia New" pitchFamily="34" charset="-34"/>
              </a:rPr>
              <a:t>โครงการกับ </a:t>
            </a:r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Real Sector</a:t>
            </a:r>
          </a:p>
          <a:p>
            <a:r>
              <a:rPr lang="en-US" sz="4000" b="1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4000" b="1" dirty="0" smtClean="0">
                <a:latin typeface="Cordia New" pitchFamily="34" charset="-34"/>
                <a:cs typeface="Cordia New" pitchFamily="34" charset="-34"/>
              </a:rPr>
              <a:t>ลงมือปฏิบัติการเรียนรู้ ระหว่างดำเนินการ </a:t>
            </a:r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– AAR</a:t>
            </a:r>
          </a:p>
          <a:p>
            <a:r>
              <a:rPr lang="en-US" sz="4000" b="1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Reflection </a:t>
            </a:r>
            <a:r>
              <a:rPr lang="th-TH" sz="4000" b="1" dirty="0" smtClean="0">
                <a:latin typeface="Cordia New" pitchFamily="34" charset="-34"/>
                <a:cs typeface="Cordia New" pitchFamily="34" charset="-34"/>
              </a:rPr>
              <a:t>(</a:t>
            </a:r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AAR </a:t>
            </a:r>
            <a:r>
              <a:rPr lang="th-TH" sz="4000" b="1" dirty="0" smtClean="0">
                <a:latin typeface="Cordia New" pitchFamily="34" charset="-34"/>
                <a:cs typeface="Cordia New" pitchFamily="34" charset="-34"/>
              </a:rPr>
              <a:t>ตีความด้วยทฤษฎี)เพื่อให้เกิดการเรียนรู้ในมิติที่ลึกและเชื่อมโยง</a:t>
            </a:r>
          </a:p>
          <a:p>
            <a:r>
              <a:rPr lang="th-TH" sz="4000" b="1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4000" b="1" dirty="0" smtClean="0">
                <a:latin typeface="Cordia New" pitchFamily="34" charset="-34"/>
                <a:cs typeface="Cordia New" pitchFamily="34" charset="-34"/>
              </a:rPr>
              <a:t>รายงานผลต่อที่ประชุม....เขียนรายงานผลการวิจัย</a:t>
            </a:r>
            <a:endParaRPr lang="en-US" sz="4000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33400" y="5805055"/>
            <a:ext cx="8305800" cy="9906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b="1" dirty="0" smtClean="0">
                <a:solidFill>
                  <a:srgbClr val="04617B"/>
                </a:solidFill>
                <a:latin typeface="Cordia New" pitchFamily="34" charset="-34"/>
              </a:rPr>
              <a:t>อาจารย์ทำหน้าที่ โค้ช และ </a:t>
            </a:r>
            <a:r>
              <a:rPr lang="en-US" b="1" dirty="0" smtClean="0">
                <a:solidFill>
                  <a:srgbClr val="04617B"/>
                </a:solidFill>
                <a:latin typeface="Cordia New" pitchFamily="34" charset="-34"/>
                <a:cs typeface="Cordia New" pitchFamily="34" charset="-34"/>
              </a:rPr>
              <a:t>Facilitator</a:t>
            </a:r>
            <a:endParaRPr lang="en-US" b="1" dirty="0">
              <a:solidFill>
                <a:srgbClr val="04617B"/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368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1410"/>
            <a:ext cx="8229600" cy="1143000"/>
          </a:xfrm>
        </p:spPr>
        <p:txBody>
          <a:bodyPr/>
          <a:lstStyle/>
          <a:p>
            <a:pPr algn="ctr"/>
            <a:r>
              <a:rPr lang="en-US" b="1" dirty="0" smtClean="0">
                <a:latin typeface="Cordia New" pitchFamily="34" charset="-34"/>
                <a:cs typeface="Cordia New" pitchFamily="34" charset="-34"/>
              </a:rPr>
              <a:t>Level of Learning</a:t>
            </a:r>
            <a:endParaRPr lang="en-US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2802"/>
            <a:ext cx="8229600" cy="1077888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b="1" dirty="0" smtClean="0">
                <a:latin typeface="Cordia New" pitchFamily="34" charset="-34"/>
                <a:cs typeface="Cordia New" pitchFamily="34" charset="-34"/>
              </a:rPr>
              <a:t>Level                Objectives       Outcome</a:t>
            </a:r>
            <a:endParaRPr lang="en-US" sz="4800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680852"/>
            <a:ext cx="8229600" cy="107788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>
            <a:normAutofit fontScale="550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en-US" sz="6300" b="1" dirty="0" smtClean="0">
                <a:latin typeface="Cordia New" pitchFamily="34" charset="-34"/>
                <a:cs typeface="Cordia New" pitchFamily="34" charset="-34"/>
              </a:rPr>
              <a:t>Informative           -   Information                  Experts</a:t>
            </a:r>
          </a:p>
          <a:p>
            <a:pPr marL="0" indent="0">
              <a:buFont typeface="Wingdings 2"/>
              <a:buNone/>
            </a:pPr>
            <a:r>
              <a:rPr lang="en-US" sz="4000" b="1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                                         -      </a:t>
            </a:r>
            <a:r>
              <a:rPr lang="en-US" sz="6300" b="1" dirty="0" smtClean="0">
                <a:latin typeface="Cordia New" pitchFamily="34" charset="-34"/>
                <a:cs typeface="Cordia New" pitchFamily="34" charset="-34"/>
              </a:rPr>
              <a:t>Skills</a:t>
            </a:r>
            <a:endParaRPr lang="en-US" sz="6300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4100942"/>
            <a:ext cx="8229600" cy="107788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Formative                -     Socialization                  Professionals</a:t>
            </a:r>
          </a:p>
          <a:p>
            <a:pPr marL="0" indent="0">
              <a:buFont typeface="Wingdings 2"/>
              <a:buNone/>
            </a:pPr>
            <a:r>
              <a:rPr lang="en-US" sz="4000" b="1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                            -     Values</a:t>
            </a:r>
            <a:endParaRPr lang="en-US" sz="4000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5527970"/>
            <a:ext cx="8229600" cy="107788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Transformative          -   Leadership                     Change Agents</a:t>
            </a:r>
          </a:p>
          <a:p>
            <a:pPr marL="0" indent="0">
              <a:buFont typeface="Wingdings 2"/>
              <a:buNone/>
            </a:pPr>
            <a:r>
              <a:rPr lang="en-US" sz="4000" b="1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4000" b="1" dirty="0" smtClean="0">
                <a:latin typeface="Cordia New" pitchFamily="34" charset="-34"/>
                <a:cs typeface="Cordia New" pitchFamily="34" charset="-34"/>
              </a:rPr>
              <a:t>                                 attributes  </a:t>
            </a:r>
            <a:endParaRPr lang="en-US" sz="4000" b="1" dirty="0"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3806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b="1" dirty="0" smtClean="0">
                <a:latin typeface="Cordia New" pitchFamily="34" charset="-34"/>
                <a:cs typeface="Cordia New" pitchFamily="34" charset="-34"/>
              </a:rPr>
              <a:t>การประเมินคุณภาพการศึกษา</a:t>
            </a:r>
            <a:endParaRPr lang="en-US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h-TH" sz="5400" dirty="0" smtClean="0">
                <a:latin typeface="Cordia New" pitchFamily="34" charset="-34"/>
                <a:cs typeface="Cordia New" pitchFamily="34" charset="-34"/>
              </a:rPr>
              <a:t> ยังคิดว่า หาก </a:t>
            </a:r>
            <a:r>
              <a:rPr lang="en-US" sz="5400" dirty="0" smtClean="0">
                <a:latin typeface="Cordia New" pitchFamily="34" charset="-34"/>
                <a:cs typeface="Cordia New" pitchFamily="34" charset="-34"/>
              </a:rPr>
              <a:t>input </a:t>
            </a:r>
            <a:r>
              <a:rPr lang="th-TH" sz="5400" dirty="0" smtClean="0">
                <a:latin typeface="Cordia New" pitchFamily="34" charset="-34"/>
                <a:cs typeface="Cordia New" pitchFamily="34" charset="-34"/>
              </a:rPr>
              <a:t>ดี, </a:t>
            </a:r>
            <a:r>
              <a:rPr lang="en-US" sz="5400" dirty="0" smtClean="0">
                <a:latin typeface="Cordia New" pitchFamily="34" charset="-34"/>
                <a:cs typeface="Cordia New" pitchFamily="34" charset="-34"/>
              </a:rPr>
              <a:t>process </a:t>
            </a:r>
            <a:r>
              <a:rPr lang="th-TH" sz="5400" dirty="0" smtClean="0">
                <a:latin typeface="Cordia New" pitchFamily="34" charset="-34"/>
                <a:cs typeface="Cordia New" pitchFamily="34" charset="-34"/>
              </a:rPr>
              <a:t>ดี, จะได้</a:t>
            </a:r>
            <a:endParaRPr lang="en-US" sz="5400" dirty="0" smtClean="0">
              <a:latin typeface="Cordia New" pitchFamily="34" charset="-34"/>
              <a:cs typeface="Cordia New" pitchFamily="34" charset="-34"/>
            </a:endParaRPr>
          </a:p>
          <a:p>
            <a:endParaRPr lang="en-US" sz="4000" dirty="0">
              <a:latin typeface="Cordia New" pitchFamily="34" charset="-34"/>
              <a:cs typeface="Cordia New" pitchFamily="34" charset="-34"/>
            </a:endParaRPr>
          </a:p>
          <a:p>
            <a:r>
              <a:rPr lang="th-TH" sz="5400" dirty="0" smtClean="0">
                <a:latin typeface="Cordia New" pitchFamily="34" charset="-34"/>
                <a:cs typeface="Cordia New" pitchFamily="34" charset="-34"/>
              </a:rPr>
              <a:t>การศึกษาเป็น </a:t>
            </a:r>
            <a:r>
              <a:rPr lang="en-US" sz="5400" dirty="0" smtClean="0">
                <a:latin typeface="Cordia New" pitchFamily="34" charset="-34"/>
                <a:cs typeface="Cordia New" pitchFamily="34" charset="-34"/>
              </a:rPr>
              <a:t>complex-adaptive process/systems </a:t>
            </a:r>
            <a:r>
              <a:rPr lang="th-TH" sz="5400" dirty="0" smtClean="0">
                <a:latin typeface="Cordia New" pitchFamily="34" charset="-34"/>
                <a:cs typeface="Cordia New" pitchFamily="34" charset="-34"/>
              </a:rPr>
              <a:t>ไม่ใช่ </a:t>
            </a:r>
            <a:r>
              <a:rPr lang="en-US" sz="5400" dirty="0" smtClean="0">
                <a:latin typeface="Cordia New" pitchFamily="34" charset="-34"/>
                <a:cs typeface="Cordia New" pitchFamily="34" charset="-34"/>
              </a:rPr>
              <a:t>mechanical/ linear systems</a:t>
            </a:r>
            <a:endParaRPr lang="th-TH" sz="5400" dirty="0" smtClean="0">
              <a:latin typeface="Cordia New" pitchFamily="34" charset="-34"/>
              <a:cs typeface="Cordia New" pitchFamily="34" charset="-34"/>
            </a:endParaRPr>
          </a:p>
          <a:p>
            <a:pPr marL="0" indent="0">
              <a:buNone/>
            </a:pPr>
            <a:r>
              <a:rPr lang="th-TH" sz="4000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4000" dirty="0" smtClean="0">
                <a:latin typeface="Cordia New" pitchFamily="34" charset="-34"/>
                <a:cs typeface="Cordia New" pitchFamily="34" charset="-34"/>
              </a:rPr>
              <a:t>   </a:t>
            </a:r>
            <a:endParaRPr lang="en-US" sz="4000" dirty="0" smtClean="0">
              <a:latin typeface="Cordia New" pitchFamily="34" charset="-34"/>
              <a:cs typeface="Cordia New" pitchFamily="34" charset="-34"/>
            </a:endParaRPr>
          </a:p>
          <a:p>
            <a:pPr marL="0" indent="0">
              <a:buNone/>
            </a:pPr>
            <a:endParaRPr lang="en-US" sz="4000" dirty="0"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0440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/>
          <a:lstStyle/>
          <a:p>
            <a:pPr algn="ctr"/>
            <a:r>
              <a:rPr lang="en-US" b="1" dirty="0" smtClean="0">
                <a:latin typeface="Cordia New" pitchFamily="34" charset="-34"/>
                <a:cs typeface="Cordia New" pitchFamily="34" charset="-34"/>
              </a:rPr>
              <a:t>COP = Communities of Practice</a:t>
            </a:r>
            <a:endParaRPr lang="en-US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458200" cy="4648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h-TH" sz="4000" dirty="0" smtClean="0">
                <a:latin typeface="Cordia New" pitchFamily="34" charset="-34"/>
                <a:cs typeface="Cordia New" pitchFamily="34" charset="-34"/>
              </a:rPr>
              <a:t>    </a:t>
            </a:r>
            <a:r>
              <a:rPr lang="th-TH" sz="4800" dirty="0" smtClean="0">
                <a:latin typeface="Calibri"/>
                <a:ea typeface="Calibri"/>
                <a:cs typeface="Angsana New"/>
              </a:rPr>
              <a:t>ชุมชนนักปฏิบัติ </a:t>
            </a:r>
            <a:r>
              <a:rPr lang="en-US" sz="4800" dirty="0" smtClean="0">
                <a:latin typeface="Calibri"/>
                <a:ea typeface="Calibri"/>
                <a:cs typeface="Angsana New"/>
              </a:rPr>
              <a:t>=</a:t>
            </a:r>
            <a:endParaRPr lang="en-US" sz="4800" dirty="0" smtClean="0">
              <a:latin typeface="Cordia New" pitchFamily="34" charset="-34"/>
              <a:cs typeface="Cordia New" pitchFamily="34" charset="-34"/>
            </a:endParaRPr>
          </a:p>
          <a:p>
            <a:pPr marL="0" indent="0">
              <a:buNone/>
            </a:pPr>
            <a:r>
              <a:rPr lang="en-US" sz="4000" dirty="0" smtClean="0">
                <a:latin typeface="Calibri"/>
                <a:ea typeface="Calibri"/>
                <a:cs typeface="Angsana New"/>
              </a:rPr>
              <a:t>	</a:t>
            </a:r>
            <a:r>
              <a:rPr lang="th-TH" sz="4000" dirty="0" smtClean="0">
                <a:latin typeface="Calibri"/>
                <a:ea typeface="Calibri"/>
                <a:cs typeface="Angsana New"/>
              </a:rPr>
              <a:t>ชุมชน</a:t>
            </a:r>
            <a:r>
              <a:rPr lang="th-TH" sz="4000" dirty="0">
                <a:latin typeface="Calibri"/>
                <a:ea typeface="Calibri"/>
                <a:cs typeface="Angsana New"/>
              </a:rPr>
              <a:t>ที่มีการรวมตัวกัน หรือเชื่อมโยงกันอย่างไม่เป็นทางการ</a:t>
            </a:r>
            <a:r>
              <a:rPr lang="th-TH" sz="3200" dirty="0">
                <a:ea typeface="Calibri"/>
                <a:cs typeface="Calibri"/>
              </a:rPr>
              <a:t> </a:t>
            </a:r>
            <a:r>
              <a:rPr lang="th-TH" sz="4000" dirty="0">
                <a:latin typeface="Calibri"/>
                <a:ea typeface="Calibri"/>
                <a:cs typeface="Angsana New"/>
              </a:rPr>
              <a:t>โดยมีลักษณะดังนี้</a:t>
            </a:r>
            <a:r>
              <a:rPr lang="en-US" sz="3200" dirty="0">
                <a:latin typeface="Calibri"/>
                <a:ea typeface="Calibri"/>
                <a:cs typeface="Cordia New"/>
              </a:rPr>
              <a:t/>
            </a:r>
            <a:br>
              <a:rPr lang="en-US" sz="3200" dirty="0">
                <a:latin typeface="Calibri"/>
                <a:ea typeface="Calibri"/>
                <a:cs typeface="Cordia New"/>
              </a:rPr>
            </a:br>
            <a:r>
              <a:rPr lang="en-US" sz="3200" dirty="0" smtClean="0">
                <a:latin typeface="Calibri"/>
                <a:ea typeface="Calibri"/>
                <a:cs typeface="Cordia New"/>
              </a:rPr>
              <a:t>	</a:t>
            </a:r>
            <a:r>
              <a:rPr lang="th-TH" sz="4000" dirty="0" smtClean="0">
                <a:latin typeface="Calibri"/>
                <a:ea typeface="Calibri"/>
                <a:cs typeface="Angsana New"/>
              </a:rPr>
              <a:t>ประสบ</a:t>
            </a:r>
            <a:r>
              <a:rPr lang="th-TH" sz="4000" dirty="0">
                <a:latin typeface="Calibri"/>
                <a:ea typeface="Calibri"/>
                <a:cs typeface="Angsana New"/>
              </a:rPr>
              <a:t>ปัญหาลักษณะ</a:t>
            </a:r>
            <a:r>
              <a:rPr lang="th-TH" sz="4000" dirty="0" smtClean="0">
                <a:latin typeface="Calibri"/>
                <a:ea typeface="Calibri"/>
                <a:cs typeface="Angsana New"/>
              </a:rPr>
              <a:t>เดียวกัน</a:t>
            </a:r>
            <a:r>
              <a:rPr lang="en-US" sz="4000" dirty="0" smtClean="0">
                <a:latin typeface="Calibri"/>
                <a:ea typeface="Calibri"/>
                <a:cs typeface="Angsana New"/>
              </a:rPr>
              <a:t>  </a:t>
            </a:r>
            <a:r>
              <a:rPr lang="th-TH" sz="4000" dirty="0" smtClean="0">
                <a:latin typeface="Calibri"/>
                <a:ea typeface="Calibri"/>
                <a:cs typeface="Angsana New"/>
              </a:rPr>
              <a:t>มี</a:t>
            </a:r>
            <a:r>
              <a:rPr lang="th-TH" sz="4000" dirty="0">
                <a:latin typeface="Calibri"/>
                <a:ea typeface="Calibri"/>
                <a:cs typeface="Angsana New"/>
              </a:rPr>
              <a:t>ความสนใจในเรื่องเดียวกัน</a:t>
            </a:r>
            <a:r>
              <a:rPr lang="th-TH" sz="3200" dirty="0">
                <a:ea typeface="Calibri"/>
                <a:cs typeface="Calibri"/>
              </a:rPr>
              <a:t> </a:t>
            </a:r>
            <a:r>
              <a:rPr lang="th-TH" sz="4000" dirty="0">
                <a:latin typeface="Calibri"/>
                <a:ea typeface="Calibri"/>
                <a:cs typeface="Angsana New"/>
              </a:rPr>
              <a:t>ต้องการแลกเปลี่ยนประสบการณ์จากกันและกัน</a:t>
            </a:r>
            <a:r>
              <a:rPr lang="en-US" sz="3200" dirty="0">
                <a:latin typeface="Calibri"/>
                <a:ea typeface="Calibri"/>
                <a:cs typeface="Cordia New"/>
              </a:rPr>
              <a:t/>
            </a:r>
            <a:br>
              <a:rPr lang="en-US" sz="3200" dirty="0">
                <a:latin typeface="Calibri"/>
                <a:ea typeface="Calibri"/>
                <a:cs typeface="Cordia New"/>
              </a:rPr>
            </a:br>
            <a:r>
              <a:rPr lang="th-TH" sz="4000" dirty="0">
                <a:latin typeface="Calibri"/>
                <a:ea typeface="Calibri"/>
                <a:cs typeface="Angsana New"/>
              </a:rPr>
              <a:t>มีเป้าหมายร่วมกัน</a:t>
            </a:r>
            <a:r>
              <a:rPr lang="th-TH" sz="3200" dirty="0">
                <a:ea typeface="Calibri"/>
                <a:cs typeface="Calibri"/>
              </a:rPr>
              <a:t> </a:t>
            </a:r>
            <a:r>
              <a:rPr lang="th-TH" sz="4000" dirty="0">
                <a:latin typeface="Calibri"/>
                <a:ea typeface="Calibri"/>
                <a:cs typeface="Angsana New"/>
              </a:rPr>
              <a:t>มีความมุ่งมั่นร่วมกัน ที่จะพัฒนาวิธีการทำงานได้ดี</a:t>
            </a:r>
            <a:r>
              <a:rPr lang="th-TH" sz="4000" dirty="0" smtClean="0">
                <a:latin typeface="Calibri"/>
                <a:ea typeface="Calibri"/>
                <a:cs typeface="Angsana New"/>
              </a:rPr>
              <a:t>ขึ้น</a:t>
            </a:r>
            <a:r>
              <a:rPr lang="en-US" sz="4000" dirty="0" smtClean="0">
                <a:latin typeface="Calibri"/>
                <a:ea typeface="Calibri"/>
                <a:cs typeface="Angsana New"/>
              </a:rPr>
              <a:t> </a:t>
            </a:r>
            <a:r>
              <a:rPr lang="th-TH" sz="4000" dirty="0" smtClean="0">
                <a:latin typeface="Calibri"/>
                <a:ea typeface="Calibri"/>
                <a:cs typeface="Angsana New"/>
              </a:rPr>
              <a:t>วิธี</a:t>
            </a:r>
            <a:r>
              <a:rPr lang="th-TH" sz="4000" dirty="0">
                <a:latin typeface="Calibri"/>
                <a:ea typeface="Calibri"/>
                <a:cs typeface="Angsana New"/>
              </a:rPr>
              <a:t>ปฏิบัติคล้ายกัน</a:t>
            </a:r>
            <a:r>
              <a:rPr lang="th-TH" sz="3200" dirty="0">
                <a:ea typeface="Calibri"/>
                <a:cs typeface="Calibri"/>
              </a:rPr>
              <a:t> </a:t>
            </a:r>
            <a:r>
              <a:rPr lang="th-TH" sz="4000" dirty="0">
                <a:latin typeface="Calibri"/>
                <a:ea typeface="Calibri"/>
                <a:cs typeface="Angsana New"/>
              </a:rPr>
              <a:t>ใช้เครื่องมือ และภาษาเดียวกัน</a:t>
            </a:r>
            <a:r>
              <a:rPr lang="en-US" sz="3200" dirty="0">
                <a:latin typeface="Calibri"/>
                <a:ea typeface="Calibri"/>
                <a:cs typeface="Cordia New"/>
              </a:rPr>
              <a:t/>
            </a:r>
            <a:br>
              <a:rPr lang="en-US" sz="3200" dirty="0">
                <a:latin typeface="Calibri"/>
                <a:ea typeface="Calibri"/>
                <a:cs typeface="Cordia New"/>
              </a:rPr>
            </a:br>
            <a:endParaRPr lang="en-US" sz="4000" dirty="0"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4400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pPr algn="ctr"/>
            <a:r>
              <a:rPr lang="en-US" b="1" dirty="0" smtClean="0">
                <a:latin typeface="Cordia New" pitchFamily="34" charset="-34"/>
                <a:cs typeface="Cordia New" pitchFamily="34" charset="-34"/>
              </a:rPr>
              <a:t>COP = Communities </a:t>
            </a:r>
            <a:r>
              <a:rPr lang="en-US" b="1" smtClean="0">
                <a:latin typeface="Cordia New" pitchFamily="34" charset="-34"/>
                <a:cs typeface="Cordia New" pitchFamily="34" charset="-34"/>
              </a:rPr>
              <a:t>of Practice</a:t>
            </a:r>
            <a:r>
              <a:rPr lang="th-TH" sz="4800" smtClean="0">
                <a:solidFill>
                  <a:prstClr val="black"/>
                </a:solidFill>
                <a:ea typeface="Calibri"/>
                <a:cs typeface="Angsana New"/>
              </a:rPr>
              <a:t>  (ต่อ) </a:t>
            </a:r>
            <a:endParaRPr lang="en-US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7630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4000" dirty="0" smtClean="0">
                <a:latin typeface="Cordia New" pitchFamily="34" charset="-34"/>
                <a:cs typeface="Cordia New" pitchFamily="34" charset="-34"/>
              </a:rPr>
              <a:t>    </a:t>
            </a:r>
            <a:r>
              <a:rPr lang="th-TH" sz="4800" dirty="0">
                <a:latin typeface="Calibri"/>
                <a:cs typeface="Angsana New"/>
              </a:rPr>
              <a:t>	</a:t>
            </a:r>
            <a:r>
              <a:rPr lang="th-TH" sz="4000" dirty="0" smtClean="0">
                <a:latin typeface="Calibri"/>
                <a:ea typeface="Calibri"/>
                <a:cs typeface="Angsana New"/>
              </a:rPr>
              <a:t>มีความ</a:t>
            </a:r>
            <a:r>
              <a:rPr lang="th-TH" sz="4000" dirty="0">
                <a:latin typeface="Calibri"/>
                <a:ea typeface="Calibri"/>
                <a:cs typeface="Angsana New"/>
              </a:rPr>
              <a:t>เชื่อ</a:t>
            </a:r>
            <a:r>
              <a:rPr lang="th-TH" sz="3200" dirty="0">
                <a:ea typeface="Calibri"/>
                <a:cs typeface="Calibri"/>
              </a:rPr>
              <a:t> </a:t>
            </a:r>
            <a:r>
              <a:rPr lang="th-TH" sz="4000" dirty="0">
                <a:latin typeface="Calibri"/>
                <a:ea typeface="Calibri"/>
                <a:cs typeface="Angsana New"/>
              </a:rPr>
              <a:t>และยึดถือคุณค่า</a:t>
            </a:r>
            <a:r>
              <a:rPr lang="th-TH" sz="4000" dirty="0" smtClean="0">
                <a:latin typeface="Calibri"/>
                <a:ea typeface="Calibri"/>
                <a:cs typeface="Angsana New"/>
              </a:rPr>
              <a:t>เดียวกันมี</a:t>
            </a:r>
            <a:r>
              <a:rPr lang="th-TH" sz="4000" dirty="0">
                <a:latin typeface="Calibri"/>
                <a:ea typeface="Calibri"/>
                <a:cs typeface="Angsana New"/>
              </a:rPr>
              <a:t>บทบาทในการสร้าง</a:t>
            </a:r>
            <a:r>
              <a:rPr lang="th-TH" sz="3200" dirty="0">
                <a:ea typeface="Calibri"/>
                <a:cs typeface="Calibri"/>
              </a:rPr>
              <a:t> </a:t>
            </a:r>
            <a:r>
              <a:rPr lang="th-TH" sz="4000" dirty="0">
                <a:latin typeface="Calibri"/>
                <a:ea typeface="Calibri"/>
                <a:cs typeface="Angsana New"/>
              </a:rPr>
              <a:t>และใช้</a:t>
            </a:r>
            <a:r>
              <a:rPr lang="th-TH" sz="4000" dirty="0" smtClean="0">
                <a:latin typeface="Calibri"/>
                <a:ea typeface="Calibri"/>
                <a:cs typeface="Angsana New"/>
              </a:rPr>
              <a:t>ความรู้มี</a:t>
            </a:r>
            <a:r>
              <a:rPr lang="th-TH" sz="4000" dirty="0">
                <a:latin typeface="Calibri"/>
                <a:ea typeface="Calibri"/>
                <a:cs typeface="Angsana New"/>
              </a:rPr>
              <a:t>การแลกเปลี่ยนเรียนรู้จากกันและกัน อาจจะพบกันด้วยตัวจริง</a:t>
            </a:r>
            <a:r>
              <a:rPr lang="th-TH" sz="3200" dirty="0">
                <a:ea typeface="Calibri"/>
                <a:cs typeface="Calibri"/>
              </a:rPr>
              <a:t> </a:t>
            </a:r>
            <a:r>
              <a:rPr lang="th-TH" sz="4000" dirty="0">
                <a:latin typeface="Calibri"/>
                <a:ea typeface="Calibri"/>
                <a:cs typeface="Angsana New"/>
              </a:rPr>
              <a:t>หรือผ่าน</a:t>
            </a:r>
            <a:r>
              <a:rPr lang="th-TH" sz="4000" dirty="0" smtClean="0">
                <a:latin typeface="Calibri"/>
                <a:ea typeface="Calibri"/>
                <a:cs typeface="Angsana New"/>
              </a:rPr>
              <a:t>เทคโนโลยี มี</a:t>
            </a:r>
            <a:r>
              <a:rPr lang="th-TH" sz="4000" dirty="0">
                <a:latin typeface="Calibri"/>
                <a:ea typeface="Calibri"/>
                <a:cs typeface="Angsana New"/>
              </a:rPr>
              <a:t>ช่องทางเพื่อการไหลเวียนของความรู้</a:t>
            </a:r>
            <a:r>
              <a:rPr lang="th-TH" sz="3200" dirty="0">
                <a:ea typeface="Calibri"/>
                <a:cs typeface="Calibri"/>
              </a:rPr>
              <a:t> </a:t>
            </a:r>
            <a:r>
              <a:rPr lang="th-TH" sz="4000" dirty="0">
                <a:latin typeface="Calibri"/>
                <a:ea typeface="Calibri"/>
                <a:cs typeface="Angsana New"/>
              </a:rPr>
              <a:t>ทำให้ความรู้เข้าไปถึงผู้ที่ต้องการใช้ได้</a:t>
            </a:r>
            <a:r>
              <a:rPr lang="th-TH" sz="4000" dirty="0" smtClean="0">
                <a:latin typeface="Calibri"/>
                <a:ea typeface="Calibri"/>
                <a:cs typeface="Angsana New"/>
              </a:rPr>
              <a:t>ง่าย  มี</a:t>
            </a:r>
            <a:r>
              <a:rPr lang="th-TH" sz="4000" dirty="0">
                <a:latin typeface="Calibri"/>
                <a:ea typeface="Calibri"/>
                <a:cs typeface="Angsana New"/>
              </a:rPr>
              <a:t>ความร่วมมือช่วยเหลือ</a:t>
            </a:r>
            <a:r>
              <a:rPr lang="th-TH" sz="3200" dirty="0">
                <a:ea typeface="Calibri"/>
                <a:cs typeface="Calibri"/>
              </a:rPr>
              <a:t> </a:t>
            </a:r>
            <a:r>
              <a:rPr lang="th-TH" sz="4000" dirty="0">
                <a:latin typeface="Calibri"/>
                <a:ea typeface="Calibri"/>
                <a:cs typeface="Angsana New"/>
              </a:rPr>
              <a:t>เพื่อพัฒนาและเรียนรู้จากสมาชิกด้วย</a:t>
            </a:r>
            <a:r>
              <a:rPr lang="th-TH" sz="4000" dirty="0" smtClean="0">
                <a:latin typeface="Calibri"/>
                <a:ea typeface="Calibri"/>
                <a:cs typeface="Angsana New"/>
              </a:rPr>
              <a:t>กันเอง  มี</a:t>
            </a:r>
            <a:r>
              <a:rPr lang="th-TH" sz="4000" dirty="0">
                <a:latin typeface="Calibri"/>
                <a:ea typeface="Calibri"/>
                <a:cs typeface="Angsana New"/>
              </a:rPr>
              <a:t>ปฏิสัมพันธ์</a:t>
            </a:r>
            <a:r>
              <a:rPr lang="th-TH" sz="4000" dirty="0" smtClean="0">
                <a:latin typeface="Calibri"/>
                <a:ea typeface="Calibri"/>
                <a:cs typeface="Angsana New"/>
              </a:rPr>
              <a:t>ต่อเนื่อง</a:t>
            </a:r>
            <a:r>
              <a:rPr lang="th-TH" sz="3200" dirty="0" smtClean="0">
                <a:ea typeface="Calibri"/>
                <a:cs typeface="Calibri"/>
              </a:rPr>
              <a:t> </a:t>
            </a:r>
            <a:r>
              <a:rPr lang="th-TH" sz="4000" dirty="0" smtClean="0">
                <a:latin typeface="Calibri"/>
                <a:ea typeface="Calibri"/>
                <a:cs typeface="Angsana New"/>
              </a:rPr>
              <a:t>มีวิธีการเพื่อเพิ่มความเข้มแข็งให้แก่สังคม</a:t>
            </a:r>
            <a:endParaRPr lang="en-US" sz="4000" dirty="0"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096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324</Words>
  <Application>Microsoft Office PowerPoint</Application>
  <PresentationFormat>On-screen Show (4:3)</PresentationFormat>
  <Paragraphs>58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การศึกษาไทยยังไปไม่ถึงคุณภาพที่แท้จริง ระดับอุดมศึกษา</vt:lpstr>
      <vt:lpstr>ความจริงของศตวรรษที่ 21</vt:lpstr>
      <vt:lpstr>3 Rs +7Cs</vt:lpstr>
      <vt:lpstr>Learning Leadership</vt:lpstr>
      <vt:lpstr>21st Century Learning</vt:lpstr>
      <vt:lpstr>นศ. เรียนด้วย PBL ในภาคชีวิตจริง</vt:lpstr>
      <vt:lpstr>Level of Learning</vt:lpstr>
      <vt:lpstr>การประเมินคุณภาพการศึกษา</vt:lpstr>
      <vt:lpstr>COP = Communities of Practice</vt:lpstr>
      <vt:lpstr>COP = Communities of Practice  (ต่อ)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การจัดการเรียนรู้ที่เน้นผู้เรียนเป็นศูนย์กลาง ในระดับอุดมศึกษา</dc:title>
  <dc:creator>churamas</dc:creator>
  <cp:lastModifiedBy>churamas</cp:lastModifiedBy>
  <cp:revision>21</cp:revision>
  <dcterms:created xsi:type="dcterms:W3CDTF">2011-05-11T13:35:58Z</dcterms:created>
  <dcterms:modified xsi:type="dcterms:W3CDTF">2012-05-29T00:21:25Z</dcterms:modified>
</cp:coreProperties>
</file>