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6"/>
  </p:notesMasterIdLst>
  <p:sldIdLst>
    <p:sldId id="256" r:id="rId2"/>
    <p:sldId id="314" r:id="rId3"/>
    <p:sldId id="315" r:id="rId4"/>
    <p:sldId id="316" r:id="rId5"/>
    <p:sldId id="318" r:id="rId6"/>
    <p:sldId id="319" r:id="rId7"/>
    <p:sldId id="320" r:id="rId8"/>
    <p:sldId id="263" r:id="rId9"/>
    <p:sldId id="264" r:id="rId10"/>
    <p:sldId id="265" r:id="rId11"/>
    <p:sldId id="298" r:id="rId12"/>
    <p:sldId id="299" r:id="rId13"/>
    <p:sldId id="305" r:id="rId14"/>
    <p:sldId id="309" r:id="rId15"/>
    <p:sldId id="310" r:id="rId16"/>
    <p:sldId id="270" r:id="rId17"/>
    <p:sldId id="307" r:id="rId18"/>
    <p:sldId id="257" r:id="rId19"/>
    <p:sldId id="261" r:id="rId20"/>
    <p:sldId id="273" r:id="rId21"/>
    <p:sldId id="258" r:id="rId22"/>
    <p:sldId id="259" r:id="rId23"/>
    <p:sldId id="266" r:id="rId24"/>
    <p:sldId id="300" r:id="rId25"/>
    <p:sldId id="267" r:id="rId26"/>
    <p:sldId id="304" r:id="rId27"/>
    <p:sldId id="268" r:id="rId28"/>
    <p:sldId id="269" r:id="rId29"/>
    <p:sldId id="301" r:id="rId30"/>
    <p:sldId id="271" r:id="rId31"/>
    <p:sldId id="274" r:id="rId32"/>
    <p:sldId id="276" r:id="rId33"/>
    <p:sldId id="277" r:id="rId34"/>
    <p:sldId id="278" r:id="rId35"/>
    <p:sldId id="279" r:id="rId36"/>
    <p:sldId id="280" r:id="rId37"/>
    <p:sldId id="282" r:id="rId38"/>
    <p:sldId id="284" r:id="rId39"/>
    <p:sldId id="283" r:id="rId40"/>
    <p:sldId id="285" r:id="rId41"/>
    <p:sldId id="291" r:id="rId42"/>
    <p:sldId id="292" r:id="rId43"/>
    <p:sldId id="286" r:id="rId44"/>
    <p:sldId id="323" r:id="rId45"/>
    <p:sldId id="324" r:id="rId46"/>
    <p:sldId id="325" r:id="rId47"/>
    <p:sldId id="326" r:id="rId48"/>
    <p:sldId id="327" r:id="rId49"/>
    <p:sldId id="328" r:id="rId50"/>
    <p:sldId id="329" r:id="rId51"/>
    <p:sldId id="330" r:id="rId52"/>
    <p:sldId id="322" r:id="rId53"/>
    <p:sldId id="287" r:id="rId54"/>
    <p:sldId id="289" r:id="rId55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ลักษณะชุดรูปแบบ 1 - เน้น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ลักษณะชุดรูปแบบ 1 - เน้น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27F97BB-C833-4FB7-BDE5-3F7075034690}" styleName="ลักษณะชุดรูปแบบ 2 - เน้น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ลักษณะสีอ่อน 1 - เน้น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ลักษณะ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ลักษณะ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ลักษณะชุดรูปแบบ 1 - เน้น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0A15C55-8517-42AA-B614-E9B94910E393}" styleName="ลักษณะ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ลักษณะสีปานกลาง 1 - เน้น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ลักษณะสีอ่อน 3 - เน้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ลักษณะชุดรูปแบบ 1 - เน้น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A107856-5554-42FB-B03E-39F5DBC370BA}" styleName="ลักษณะสีปานกลาง 4 - เน้น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 autoAdjust="0"/>
    <p:restoredTop sz="97830" autoAdjust="0"/>
  </p:normalViewPr>
  <p:slideViewPr>
    <p:cSldViewPr>
      <p:cViewPr varScale="1">
        <p:scale>
          <a:sx n="73" d="100"/>
          <a:sy n="73" d="100"/>
        </p:scale>
        <p:origin x="-4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198D34-5879-45BB-A38C-71A1B2E63536}" type="doc">
      <dgm:prSet loTypeId="urn:microsoft.com/office/officeart/2005/8/layout/equation2" loCatId="process" qsTypeId="urn:microsoft.com/office/officeart/2005/8/quickstyle/3d2" qsCatId="3D" csTypeId="urn:microsoft.com/office/officeart/2005/8/colors/colorful4" csCatId="colorful" phldr="1"/>
      <dgm:spPr/>
    </dgm:pt>
    <dgm:pt modelId="{DCB00A62-D1FE-40DC-9BC3-0D6767B7432D}">
      <dgm:prSet phldrT="[Text]" custT="1"/>
      <dgm:spPr/>
      <dgm:t>
        <a:bodyPr/>
        <a:lstStyle/>
        <a:p>
          <a:r>
            <a:rPr lang="th-TH" sz="36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ตัวบ่งชี้ของสาขา</a:t>
          </a:r>
          <a:endParaRPr lang="th-TH" sz="3600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3A401BFE-CC21-4B0E-8E6A-8471FAF34536}" type="parTrans" cxnId="{CD2F2740-2E85-4E2B-BE8D-4158D5DB3945}">
      <dgm:prSet/>
      <dgm:spPr/>
      <dgm:t>
        <a:bodyPr/>
        <a:lstStyle/>
        <a:p>
          <a:endParaRPr lang="th-TH" b="1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43C3555A-8CEF-4EA2-BA72-59968E979F0B}" type="sibTrans" cxnId="{CD2F2740-2E85-4E2B-BE8D-4158D5DB3945}">
      <dgm:prSet/>
      <dgm:spPr/>
      <dgm:t>
        <a:bodyPr/>
        <a:lstStyle/>
        <a:p>
          <a:endParaRPr lang="th-TH" b="1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94B5DF1B-E139-4A60-AE5A-A86D30CD7AB2}">
      <dgm:prSet phldrT="[Text]" custT="1"/>
      <dgm:spPr/>
      <dgm:t>
        <a:bodyPr/>
        <a:lstStyle/>
        <a:p>
          <a:r>
            <a:rPr lang="th-TH" sz="3200" b="1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ตัวบ่งชี้ส่วนกลาง</a:t>
          </a:r>
          <a:endParaRPr lang="th-TH" sz="3200" b="1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22134639-AEAF-4CC7-9332-12622124AFC5}" type="parTrans" cxnId="{F0991867-9BD1-4F0D-9FC9-180AD3D03C72}">
      <dgm:prSet/>
      <dgm:spPr/>
      <dgm:t>
        <a:bodyPr/>
        <a:lstStyle/>
        <a:p>
          <a:endParaRPr lang="th-TH" b="1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6D9718B7-C540-4BC0-9351-D41E42DE01EF}" type="sibTrans" cxnId="{F0991867-9BD1-4F0D-9FC9-180AD3D03C72}">
      <dgm:prSet/>
      <dgm:spPr/>
      <dgm:t>
        <a:bodyPr/>
        <a:lstStyle/>
        <a:p>
          <a:endParaRPr lang="th-TH" b="1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06D6EC1D-97FC-44DD-AE73-7DD2736E7D56}">
      <dgm:prSet phldrT="[Text]"/>
      <dgm:spPr/>
      <dgm:t>
        <a:bodyPr/>
        <a:lstStyle/>
        <a:p>
          <a:r>
            <a:rPr lang="th-TH" b="1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รวมรวมหลักฐานจัดทำ </a:t>
          </a:r>
          <a:r>
            <a:rPr lang="en-US" b="1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SAR </a:t>
          </a:r>
          <a:r>
            <a:rPr lang="th-TH" b="1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ของคณะ</a:t>
          </a:r>
          <a:endParaRPr lang="th-TH" b="1" dirty="0" smtClean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D195E56E-E89A-427D-BE55-16191C6613E9}" type="parTrans" cxnId="{26F8B730-1BE8-4588-B7E3-ABE7DC26EEDA}">
      <dgm:prSet/>
      <dgm:spPr/>
      <dgm:t>
        <a:bodyPr/>
        <a:lstStyle/>
        <a:p>
          <a:endParaRPr lang="th-TH" b="1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5C0BD976-85C3-495C-ADC2-F3E72ABDF1C0}" type="sibTrans" cxnId="{26F8B730-1BE8-4588-B7E3-ABE7DC26EEDA}">
      <dgm:prSet/>
      <dgm:spPr/>
      <dgm:t>
        <a:bodyPr/>
        <a:lstStyle/>
        <a:p>
          <a:endParaRPr lang="th-TH" b="1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gm:t>
    </dgm:pt>
    <dgm:pt modelId="{2F8C497D-74A5-4B9B-9816-3B18451989C2}" type="pres">
      <dgm:prSet presAssocID="{F6198D34-5879-45BB-A38C-71A1B2E63536}" presName="Name0" presStyleCnt="0">
        <dgm:presLayoutVars>
          <dgm:dir/>
          <dgm:resizeHandles val="exact"/>
        </dgm:presLayoutVars>
      </dgm:prSet>
      <dgm:spPr/>
    </dgm:pt>
    <dgm:pt modelId="{D5907268-E417-4D4B-9935-9FB032D5435B}" type="pres">
      <dgm:prSet presAssocID="{F6198D34-5879-45BB-A38C-71A1B2E63536}" presName="vNodes" presStyleCnt="0"/>
      <dgm:spPr/>
    </dgm:pt>
    <dgm:pt modelId="{FF68895B-7F4F-4761-ABEB-A69D6BB290F0}" type="pres">
      <dgm:prSet presAssocID="{DCB00A62-D1FE-40DC-9BC3-0D6767B7432D}" presName="node" presStyleLbl="node1" presStyleIdx="0" presStyleCnt="3" custScaleX="116713" custScaleY="11053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2384A22-C3A7-4FE5-82E6-5C205BDBD357}" type="pres">
      <dgm:prSet presAssocID="{43C3555A-8CEF-4EA2-BA72-59968E979F0B}" presName="spacerT" presStyleCnt="0"/>
      <dgm:spPr/>
    </dgm:pt>
    <dgm:pt modelId="{F1AE47FA-CA24-460E-AF8F-273FEB676B29}" type="pres">
      <dgm:prSet presAssocID="{43C3555A-8CEF-4EA2-BA72-59968E979F0B}" presName="sibTrans" presStyleLbl="sibTrans2D1" presStyleIdx="0" presStyleCnt="2"/>
      <dgm:spPr/>
      <dgm:t>
        <a:bodyPr/>
        <a:lstStyle/>
        <a:p>
          <a:endParaRPr lang="th-TH"/>
        </a:p>
      </dgm:t>
    </dgm:pt>
    <dgm:pt modelId="{0910D357-280E-4C29-A462-BD49CD4271CC}" type="pres">
      <dgm:prSet presAssocID="{43C3555A-8CEF-4EA2-BA72-59968E979F0B}" presName="spacerB" presStyleCnt="0"/>
      <dgm:spPr/>
    </dgm:pt>
    <dgm:pt modelId="{0385A7EE-E892-4ED1-BDC3-D65B1612BAD7}" type="pres">
      <dgm:prSet presAssocID="{94B5DF1B-E139-4A60-AE5A-A86D30CD7AB2}" presName="node" presStyleLbl="node1" presStyleIdx="1" presStyleCnt="3" custScaleX="157901" custScaleY="12929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FD50993-B96D-4BC2-BFE7-12A10BECD16D}" type="pres">
      <dgm:prSet presAssocID="{F6198D34-5879-45BB-A38C-71A1B2E63536}" presName="sibTransLast" presStyleLbl="sibTrans2D1" presStyleIdx="1" presStyleCnt="2"/>
      <dgm:spPr/>
      <dgm:t>
        <a:bodyPr/>
        <a:lstStyle/>
        <a:p>
          <a:endParaRPr lang="th-TH"/>
        </a:p>
      </dgm:t>
    </dgm:pt>
    <dgm:pt modelId="{4C6588DA-4A1F-43FA-8255-A8B036950500}" type="pres">
      <dgm:prSet presAssocID="{F6198D34-5879-45BB-A38C-71A1B2E63536}" presName="connectorText" presStyleLbl="sibTrans2D1" presStyleIdx="1" presStyleCnt="2"/>
      <dgm:spPr/>
      <dgm:t>
        <a:bodyPr/>
        <a:lstStyle/>
        <a:p>
          <a:endParaRPr lang="th-TH"/>
        </a:p>
      </dgm:t>
    </dgm:pt>
    <dgm:pt modelId="{BD2D77D9-A04B-41D8-90FA-FF54DD7271FD}" type="pres">
      <dgm:prSet presAssocID="{F6198D34-5879-45BB-A38C-71A1B2E63536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834AA9D5-1E1A-48C7-B17B-841CC419A150}" type="presOf" srcId="{43C3555A-8CEF-4EA2-BA72-59968E979F0B}" destId="{F1AE47FA-CA24-460E-AF8F-273FEB676B29}" srcOrd="0" destOrd="0" presId="urn:microsoft.com/office/officeart/2005/8/layout/equation2"/>
    <dgm:cxn modelId="{F0991867-9BD1-4F0D-9FC9-180AD3D03C72}" srcId="{F6198D34-5879-45BB-A38C-71A1B2E63536}" destId="{94B5DF1B-E139-4A60-AE5A-A86D30CD7AB2}" srcOrd="1" destOrd="0" parTransId="{22134639-AEAF-4CC7-9332-12622124AFC5}" sibTransId="{6D9718B7-C540-4BC0-9351-D41E42DE01EF}"/>
    <dgm:cxn modelId="{9730C511-5B52-4A93-BFC7-21C5D6B94AD3}" type="presOf" srcId="{94B5DF1B-E139-4A60-AE5A-A86D30CD7AB2}" destId="{0385A7EE-E892-4ED1-BDC3-D65B1612BAD7}" srcOrd="0" destOrd="0" presId="urn:microsoft.com/office/officeart/2005/8/layout/equation2"/>
    <dgm:cxn modelId="{3CCBBD8A-AA03-4F2D-998B-06450AD32FF4}" type="presOf" srcId="{F6198D34-5879-45BB-A38C-71A1B2E63536}" destId="{2F8C497D-74A5-4B9B-9816-3B18451989C2}" srcOrd="0" destOrd="0" presId="urn:microsoft.com/office/officeart/2005/8/layout/equation2"/>
    <dgm:cxn modelId="{803B326D-25BC-44F1-8C28-FE0F13675E07}" type="presOf" srcId="{6D9718B7-C540-4BC0-9351-D41E42DE01EF}" destId="{4C6588DA-4A1F-43FA-8255-A8B036950500}" srcOrd="1" destOrd="0" presId="urn:microsoft.com/office/officeart/2005/8/layout/equation2"/>
    <dgm:cxn modelId="{26F8B730-1BE8-4588-B7E3-ABE7DC26EEDA}" srcId="{F6198D34-5879-45BB-A38C-71A1B2E63536}" destId="{06D6EC1D-97FC-44DD-AE73-7DD2736E7D56}" srcOrd="2" destOrd="0" parTransId="{D195E56E-E89A-427D-BE55-16191C6613E9}" sibTransId="{5C0BD976-85C3-495C-ADC2-F3E72ABDF1C0}"/>
    <dgm:cxn modelId="{CB5C2A2A-0082-4128-91DA-2D78A76ED4CD}" type="presOf" srcId="{6D9718B7-C540-4BC0-9351-D41E42DE01EF}" destId="{9FD50993-B96D-4BC2-BFE7-12A10BECD16D}" srcOrd="0" destOrd="0" presId="urn:microsoft.com/office/officeart/2005/8/layout/equation2"/>
    <dgm:cxn modelId="{36F4C58C-6313-44A1-AB83-D3771ACB46CE}" type="presOf" srcId="{06D6EC1D-97FC-44DD-AE73-7DD2736E7D56}" destId="{BD2D77D9-A04B-41D8-90FA-FF54DD7271FD}" srcOrd="0" destOrd="0" presId="urn:microsoft.com/office/officeart/2005/8/layout/equation2"/>
    <dgm:cxn modelId="{CD2F2740-2E85-4E2B-BE8D-4158D5DB3945}" srcId="{F6198D34-5879-45BB-A38C-71A1B2E63536}" destId="{DCB00A62-D1FE-40DC-9BC3-0D6767B7432D}" srcOrd="0" destOrd="0" parTransId="{3A401BFE-CC21-4B0E-8E6A-8471FAF34536}" sibTransId="{43C3555A-8CEF-4EA2-BA72-59968E979F0B}"/>
    <dgm:cxn modelId="{BCA8DE80-1FB6-4E28-82A9-D37C1BB47B36}" type="presOf" srcId="{DCB00A62-D1FE-40DC-9BC3-0D6767B7432D}" destId="{FF68895B-7F4F-4761-ABEB-A69D6BB290F0}" srcOrd="0" destOrd="0" presId="urn:microsoft.com/office/officeart/2005/8/layout/equation2"/>
    <dgm:cxn modelId="{7F5109F3-ECC1-46CF-9FBF-0EFA71C57B27}" type="presParOf" srcId="{2F8C497D-74A5-4B9B-9816-3B18451989C2}" destId="{D5907268-E417-4D4B-9935-9FB032D5435B}" srcOrd="0" destOrd="0" presId="urn:microsoft.com/office/officeart/2005/8/layout/equation2"/>
    <dgm:cxn modelId="{BB88E13A-6CAC-4962-8FC3-4A4252CD6FEA}" type="presParOf" srcId="{D5907268-E417-4D4B-9935-9FB032D5435B}" destId="{FF68895B-7F4F-4761-ABEB-A69D6BB290F0}" srcOrd="0" destOrd="0" presId="urn:microsoft.com/office/officeart/2005/8/layout/equation2"/>
    <dgm:cxn modelId="{36F0294D-AE71-48F4-98E7-706BF7384100}" type="presParOf" srcId="{D5907268-E417-4D4B-9935-9FB032D5435B}" destId="{D2384A22-C3A7-4FE5-82E6-5C205BDBD357}" srcOrd="1" destOrd="0" presId="urn:microsoft.com/office/officeart/2005/8/layout/equation2"/>
    <dgm:cxn modelId="{976AAA5B-A63F-4C61-BA86-927A5D7C20E9}" type="presParOf" srcId="{D5907268-E417-4D4B-9935-9FB032D5435B}" destId="{F1AE47FA-CA24-460E-AF8F-273FEB676B29}" srcOrd="2" destOrd="0" presId="urn:microsoft.com/office/officeart/2005/8/layout/equation2"/>
    <dgm:cxn modelId="{3264CBE3-5862-4B14-A3BB-F7EFC2EF8B33}" type="presParOf" srcId="{D5907268-E417-4D4B-9935-9FB032D5435B}" destId="{0910D357-280E-4C29-A462-BD49CD4271CC}" srcOrd="3" destOrd="0" presId="urn:microsoft.com/office/officeart/2005/8/layout/equation2"/>
    <dgm:cxn modelId="{78F0821C-5709-47EF-8B76-16AE53C20180}" type="presParOf" srcId="{D5907268-E417-4D4B-9935-9FB032D5435B}" destId="{0385A7EE-E892-4ED1-BDC3-D65B1612BAD7}" srcOrd="4" destOrd="0" presId="urn:microsoft.com/office/officeart/2005/8/layout/equation2"/>
    <dgm:cxn modelId="{4826B18A-C4DF-43D3-BC44-ED278BD365C9}" type="presParOf" srcId="{2F8C497D-74A5-4B9B-9816-3B18451989C2}" destId="{9FD50993-B96D-4BC2-BFE7-12A10BECD16D}" srcOrd="1" destOrd="0" presId="urn:microsoft.com/office/officeart/2005/8/layout/equation2"/>
    <dgm:cxn modelId="{3F4443B3-9853-4271-ABBF-16EEB6E148F8}" type="presParOf" srcId="{9FD50993-B96D-4BC2-BFE7-12A10BECD16D}" destId="{4C6588DA-4A1F-43FA-8255-A8B036950500}" srcOrd="0" destOrd="0" presId="urn:microsoft.com/office/officeart/2005/8/layout/equation2"/>
    <dgm:cxn modelId="{73D0179F-7DBF-45F0-8855-DF2CE10B207A}" type="presParOf" srcId="{2F8C497D-74A5-4B9B-9816-3B18451989C2}" destId="{BD2D77D9-A04B-41D8-90FA-FF54DD7271FD}" srcOrd="2" destOrd="0" presId="urn:microsoft.com/office/officeart/2005/8/layout/equati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C734EF-41EB-4C00-B4A2-2812E805DFCE}" type="doc">
      <dgm:prSet loTypeId="urn:microsoft.com/office/officeart/2005/8/layout/gear1" loCatId="process" qsTypeId="urn:microsoft.com/office/officeart/2005/8/quickstyle/simple1" qsCatId="simple" csTypeId="urn:microsoft.com/office/officeart/2005/8/colors/colorful2" csCatId="colorful" phldr="1"/>
      <dgm:spPr/>
    </dgm:pt>
    <dgm:pt modelId="{B92AE278-940D-4E30-975B-F39A8801B0B0}">
      <dgm:prSet phldrT="[ข้อความ]"/>
      <dgm:spPr/>
      <dgm:t>
        <a:bodyPr/>
        <a:lstStyle/>
        <a:p>
          <a:r>
            <a:rPr lang="th-TH" b="1" dirty="0" smtClean="0">
              <a:solidFill>
                <a:schemeClr val="tx1"/>
              </a:solidFill>
            </a:rPr>
            <a:t>การเรียนการสอน</a:t>
          </a:r>
          <a:endParaRPr lang="th-TH" b="1" dirty="0">
            <a:solidFill>
              <a:schemeClr val="tx1"/>
            </a:solidFill>
          </a:endParaRPr>
        </a:p>
      </dgm:t>
    </dgm:pt>
    <dgm:pt modelId="{E82AC81E-5271-4832-BC33-38ABA95A84BF}" type="parTrans" cxnId="{2BB1C8DA-8CF5-448C-9C7D-49B0947D0709}">
      <dgm:prSet/>
      <dgm:spPr/>
      <dgm:t>
        <a:bodyPr/>
        <a:lstStyle/>
        <a:p>
          <a:endParaRPr lang="th-TH" b="1">
            <a:solidFill>
              <a:schemeClr val="tx1"/>
            </a:solidFill>
          </a:endParaRPr>
        </a:p>
      </dgm:t>
    </dgm:pt>
    <dgm:pt modelId="{138B2738-7489-4D21-B4A2-55875B31187F}" type="sibTrans" cxnId="{2BB1C8DA-8CF5-448C-9C7D-49B0947D0709}">
      <dgm:prSet/>
      <dgm:spPr/>
      <dgm:t>
        <a:bodyPr/>
        <a:lstStyle/>
        <a:p>
          <a:endParaRPr lang="th-TH" b="1">
            <a:solidFill>
              <a:schemeClr val="tx1"/>
            </a:solidFill>
          </a:endParaRPr>
        </a:p>
      </dgm:t>
    </dgm:pt>
    <dgm:pt modelId="{A2EE2CEA-DED3-44B2-8E09-5A14DDC4AE8F}">
      <dgm:prSet phldrT="[ข้อความ]"/>
      <dgm:spPr/>
      <dgm:t>
        <a:bodyPr/>
        <a:lstStyle/>
        <a:p>
          <a:r>
            <a:rPr lang="th-TH" b="1" dirty="0" smtClean="0">
              <a:solidFill>
                <a:schemeClr val="tx1"/>
              </a:solidFill>
            </a:rPr>
            <a:t>บริการวิชาการ</a:t>
          </a:r>
          <a:endParaRPr lang="th-TH" b="1" dirty="0">
            <a:solidFill>
              <a:schemeClr val="tx1"/>
            </a:solidFill>
          </a:endParaRPr>
        </a:p>
      </dgm:t>
    </dgm:pt>
    <dgm:pt modelId="{94913DF9-1A92-4958-BA83-835336FBA5AB}" type="parTrans" cxnId="{0C52AF7E-65D8-4D27-84D1-0996241FD55B}">
      <dgm:prSet/>
      <dgm:spPr/>
      <dgm:t>
        <a:bodyPr/>
        <a:lstStyle/>
        <a:p>
          <a:endParaRPr lang="th-TH" b="1">
            <a:solidFill>
              <a:schemeClr val="tx1"/>
            </a:solidFill>
          </a:endParaRPr>
        </a:p>
      </dgm:t>
    </dgm:pt>
    <dgm:pt modelId="{634FEA61-3FD2-49CB-B89D-17DA45255B4F}" type="sibTrans" cxnId="{0C52AF7E-65D8-4D27-84D1-0996241FD55B}">
      <dgm:prSet/>
      <dgm:spPr/>
      <dgm:t>
        <a:bodyPr/>
        <a:lstStyle/>
        <a:p>
          <a:endParaRPr lang="th-TH" b="1">
            <a:solidFill>
              <a:schemeClr val="tx1"/>
            </a:solidFill>
          </a:endParaRPr>
        </a:p>
      </dgm:t>
    </dgm:pt>
    <dgm:pt modelId="{071262A0-2675-4DA2-AF2F-B5C684B3420E}">
      <dgm:prSet phldrT="[ข้อความ]"/>
      <dgm:spPr/>
      <dgm:t>
        <a:bodyPr/>
        <a:lstStyle/>
        <a:p>
          <a:r>
            <a:rPr lang="th-TH" b="1" dirty="0" smtClean="0">
              <a:solidFill>
                <a:schemeClr val="tx1"/>
              </a:solidFill>
            </a:rPr>
            <a:t>การวิจัย</a:t>
          </a:r>
          <a:endParaRPr lang="th-TH" b="1" dirty="0">
            <a:solidFill>
              <a:schemeClr val="tx1"/>
            </a:solidFill>
          </a:endParaRPr>
        </a:p>
      </dgm:t>
    </dgm:pt>
    <dgm:pt modelId="{A52146F1-F424-456C-845B-5D4895C08C3A}" type="parTrans" cxnId="{C4D9B4D0-B7EC-49DB-9685-CD9A2E5389D0}">
      <dgm:prSet/>
      <dgm:spPr/>
      <dgm:t>
        <a:bodyPr/>
        <a:lstStyle/>
        <a:p>
          <a:endParaRPr lang="th-TH" b="1">
            <a:solidFill>
              <a:schemeClr val="tx1"/>
            </a:solidFill>
          </a:endParaRPr>
        </a:p>
      </dgm:t>
    </dgm:pt>
    <dgm:pt modelId="{D3E2DEB0-201E-44BB-9A48-767E6A2ADC4D}" type="sibTrans" cxnId="{C4D9B4D0-B7EC-49DB-9685-CD9A2E5389D0}">
      <dgm:prSet/>
      <dgm:spPr/>
      <dgm:t>
        <a:bodyPr/>
        <a:lstStyle/>
        <a:p>
          <a:endParaRPr lang="th-TH" b="1">
            <a:solidFill>
              <a:schemeClr val="tx1"/>
            </a:solidFill>
          </a:endParaRPr>
        </a:p>
      </dgm:t>
    </dgm:pt>
    <dgm:pt modelId="{8C237912-EB73-4F2E-BEE4-B4A09FB2ADE0}" type="pres">
      <dgm:prSet presAssocID="{C0C734EF-41EB-4C00-B4A2-2812E805DFCE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4FF708ED-0CCE-44F7-9372-B10188D46CDD}" type="pres">
      <dgm:prSet presAssocID="{B92AE278-940D-4E30-975B-F39A8801B0B0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2256C9C-5F70-4B2B-AB49-E3AB54CFF6B2}" type="pres">
      <dgm:prSet presAssocID="{B92AE278-940D-4E30-975B-F39A8801B0B0}" presName="gear1srcNode" presStyleLbl="node1" presStyleIdx="0" presStyleCnt="3"/>
      <dgm:spPr/>
      <dgm:t>
        <a:bodyPr/>
        <a:lstStyle/>
        <a:p>
          <a:endParaRPr lang="th-TH"/>
        </a:p>
      </dgm:t>
    </dgm:pt>
    <dgm:pt modelId="{6D175760-7D19-41AD-8B61-D989865A0BC3}" type="pres">
      <dgm:prSet presAssocID="{B92AE278-940D-4E30-975B-F39A8801B0B0}" presName="gear1dstNode" presStyleLbl="node1" presStyleIdx="0" presStyleCnt="3"/>
      <dgm:spPr/>
      <dgm:t>
        <a:bodyPr/>
        <a:lstStyle/>
        <a:p>
          <a:endParaRPr lang="th-TH"/>
        </a:p>
      </dgm:t>
    </dgm:pt>
    <dgm:pt modelId="{BA1A5CF0-5831-445E-AA50-A18B45A9ED2D}" type="pres">
      <dgm:prSet presAssocID="{A2EE2CEA-DED3-44B2-8E09-5A14DDC4AE8F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2E4B990-9A42-401E-8B72-A8A6ECEAB4AD}" type="pres">
      <dgm:prSet presAssocID="{A2EE2CEA-DED3-44B2-8E09-5A14DDC4AE8F}" presName="gear2srcNode" presStyleLbl="node1" presStyleIdx="1" presStyleCnt="3"/>
      <dgm:spPr/>
      <dgm:t>
        <a:bodyPr/>
        <a:lstStyle/>
        <a:p>
          <a:endParaRPr lang="th-TH"/>
        </a:p>
      </dgm:t>
    </dgm:pt>
    <dgm:pt modelId="{DFDEA9DD-11AD-4B99-A248-15E34CEABF33}" type="pres">
      <dgm:prSet presAssocID="{A2EE2CEA-DED3-44B2-8E09-5A14DDC4AE8F}" presName="gear2dstNode" presStyleLbl="node1" presStyleIdx="1" presStyleCnt="3"/>
      <dgm:spPr/>
      <dgm:t>
        <a:bodyPr/>
        <a:lstStyle/>
        <a:p>
          <a:endParaRPr lang="th-TH"/>
        </a:p>
      </dgm:t>
    </dgm:pt>
    <dgm:pt modelId="{B7C8A6E8-49A7-432C-91CB-2A9C1FF1C8CD}" type="pres">
      <dgm:prSet presAssocID="{071262A0-2675-4DA2-AF2F-B5C684B3420E}" presName="gear3" presStyleLbl="node1" presStyleIdx="2" presStyleCnt="3"/>
      <dgm:spPr/>
      <dgm:t>
        <a:bodyPr/>
        <a:lstStyle/>
        <a:p>
          <a:endParaRPr lang="th-TH"/>
        </a:p>
      </dgm:t>
    </dgm:pt>
    <dgm:pt modelId="{07B26113-6DFE-4B40-BD07-D58760490D61}" type="pres">
      <dgm:prSet presAssocID="{071262A0-2675-4DA2-AF2F-B5C684B3420E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CAA862C-73EC-41F9-9D9F-E80329A0431F}" type="pres">
      <dgm:prSet presAssocID="{071262A0-2675-4DA2-AF2F-B5C684B3420E}" presName="gear3srcNode" presStyleLbl="node1" presStyleIdx="2" presStyleCnt="3"/>
      <dgm:spPr/>
      <dgm:t>
        <a:bodyPr/>
        <a:lstStyle/>
        <a:p>
          <a:endParaRPr lang="th-TH"/>
        </a:p>
      </dgm:t>
    </dgm:pt>
    <dgm:pt modelId="{76F27291-A90D-41B4-81F3-BC615824C10C}" type="pres">
      <dgm:prSet presAssocID="{071262A0-2675-4DA2-AF2F-B5C684B3420E}" presName="gear3dstNode" presStyleLbl="node1" presStyleIdx="2" presStyleCnt="3"/>
      <dgm:spPr/>
      <dgm:t>
        <a:bodyPr/>
        <a:lstStyle/>
        <a:p>
          <a:endParaRPr lang="th-TH"/>
        </a:p>
      </dgm:t>
    </dgm:pt>
    <dgm:pt modelId="{DF1C2C42-8187-4D5C-82A4-2E6743147C5C}" type="pres">
      <dgm:prSet presAssocID="{138B2738-7489-4D21-B4A2-55875B31187F}" presName="connector1" presStyleLbl="sibTrans2D1" presStyleIdx="0" presStyleCnt="3"/>
      <dgm:spPr/>
      <dgm:t>
        <a:bodyPr/>
        <a:lstStyle/>
        <a:p>
          <a:endParaRPr lang="th-TH"/>
        </a:p>
      </dgm:t>
    </dgm:pt>
    <dgm:pt modelId="{AFF72EE7-4DBD-4605-8BBD-27815EBF0664}" type="pres">
      <dgm:prSet presAssocID="{634FEA61-3FD2-49CB-B89D-17DA45255B4F}" presName="connector2" presStyleLbl="sibTrans2D1" presStyleIdx="1" presStyleCnt="3"/>
      <dgm:spPr/>
      <dgm:t>
        <a:bodyPr/>
        <a:lstStyle/>
        <a:p>
          <a:endParaRPr lang="th-TH"/>
        </a:p>
      </dgm:t>
    </dgm:pt>
    <dgm:pt modelId="{66E0BCA7-4888-404C-A642-903F66BD2295}" type="pres">
      <dgm:prSet presAssocID="{D3E2DEB0-201E-44BB-9A48-767E6A2ADC4D}" presName="connector3" presStyleLbl="sibTrans2D1" presStyleIdx="2" presStyleCnt="3"/>
      <dgm:spPr/>
      <dgm:t>
        <a:bodyPr/>
        <a:lstStyle/>
        <a:p>
          <a:endParaRPr lang="th-TH"/>
        </a:p>
      </dgm:t>
    </dgm:pt>
  </dgm:ptLst>
  <dgm:cxnLst>
    <dgm:cxn modelId="{C06539F0-0321-4BD7-97E7-0D7AB3FDA98F}" type="presOf" srcId="{634FEA61-3FD2-49CB-B89D-17DA45255B4F}" destId="{AFF72EE7-4DBD-4605-8BBD-27815EBF0664}" srcOrd="0" destOrd="0" presId="urn:microsoft.com/office/officeart/2005/8/layout/gear1"/>
    <dgm:cxn modelId="{9807F14D-3885-4A5D-9451-04457C3167E8}" type="presOf" srcId="{C0C734EF-41EB-4C00-B4A2-2812E805DFCE}" destId="{8C237912-EB73-4F2E-BEE4-B4A09FB2ADE0}" srcOrd="0" destOrd="0" presId="urn:microsoft.com/office/officeart/2005/8/layout/gear1"/>
    <dgm:cxn modelId="{DDA9058D-EDC6-4499-98A1-313D58A638B8}" type="presOf" srcId="{138B2738-7489-4D21-B4A2-55875B31187F}" destId="{DF1C2C42-8187-4D5C-82A4-2E6743147C5C}" srcOrd="0" destOrd="0" presId="urn:microsoft.com/office/officeart/2005/8/layout/gear1"/>
    <dgm:cxn modelId="{FBBE59D1-6424-4F25-8F60-98B78BA09B60}" type="presOf" srcId="{A2EE2CEA-DED3-44B2-8E09-5A14DDC4AE8F}" destId="{BA1A5CF0-5831-445E-AA50-A18B45A9ED2D}" srcOrd="0" destOrd="0" presId="urn:microsoft.com/office/officeart/2005/8/layout/gear1"/>
    <dgm:cxn modelId="{99B3B7D9-EDCA-45F6-BCD2-079E8A0311C5}" type="presOf" srcId="{071262A0-2675-4DA2-AF2F-B5C684B3420E}" destId="{07B26113-6DFE-4B40-BD07-D58760490D61}" srcOrd="1" destOrd="0" presId="urn:microsoft.com/office/officeart/2005/8/layout/gear1"/>
    <dgm:cxn modelId="{63E5F98B-929F-4D0F-977B-4DFC238CB61A}" type="presOf" srcId="{D3E2DEB0-201E-44BB-9A48-767E6A2ADC4D}" destId="{66E0BCA7-4888-404C-A642-903F66BD2295}" srcOrd="0" destOrd="0" presId="urn:microsoft.com/office/officeart/2005/8/layout/gear1"/>
    <dgm:cxn modelId="{CB546197-A129-4AAB-A0BA-CE533083BC87}" type="presOf" srcId="{B92AE278-940D-4E30-975B-F39A8801B0B0}" destId="{12256C9C-5F70-4B2B-AB49-E3AB54CFF6B2}" srcOrd="1" destOrd="0" presId="urn:microsoft.com/office/officeart/2005/8/layout/gear1"/>
    <dgm:cxn modelId="{0C52AF7E-65D8-4D27-84D1-0996241FD55B}" srcId="{C0C734EF-41EB-4C00-B4A2-2812E805DFCE}" destId="{A2EE2CEA-DED3-44B2-8E09-5A14DDC4AE8F}" srcOrd="1" destOrd="0" parTransId="{94913DF9-1A92-4958-BA83-835336FBA5AB}" sibTransId="{634FEA61-3FD2-49CB-B89D-17DA45255B4F}"/>
    <dgm:cxn modelId="{07D01AAB-ABF1-4287-8355-B335158B6845}" type="presOf" srcId="{A2EE2CEA-DED3-44B2-8E09-5A14DDC4AE8F}" destId="{52E4B990-9A42-401E-8B72-A8A6ECEAB4AD}" srcOrd="1" destOrd="0" presId="urn:microsoft.com/office/officeart/2005/8/layout/gear1"/>
    <dgm:cxn modelId="{2BB1C8DA-8CF5-448C-9C7D-49B0947D0709}" srcId="{C0C734EF-41EB-4C00-B4A2-2812E805DFCE}" destId="{B92AE278-940D-4E30-975B-F39A8801B0B0}" srcOrd="0" destOrd="0" parTransId="{E82AC81E-5271-4832-BC33-38ABA95A84BF}" sibTransId="{138B2738-7489-4D21-B4A2-55875B31187F}"/>
    <dgm:cxn modelId="{C4D9B4D0-B7EC-49DB-9685-CD9A2E5389D0}" srcId="{C0C734EF-41EB-4C00-B4A2-2812E805DFCE}" destId="{071262A0-2675-4DA2-AF2F-B5C684B3420E}" srcOrd="2" destOrd="0" parTransId="{A52146F1-F424-456C-845B-5D4895C08C3A}" sibTransId="{D3E2DEB0-201E-44BB-9A48-767E6A2ADC4D}"/>
    <dgm:cxn modelId="{3BDB8FC1-FE23-42A9-B041-9739ACAF895E}" type="presOf" srcId="{B92AE278-940D-4E30-975B-F39A8801B0B0}" destId="{6D175760-7D19-41AD-8B61-D989865A0BC3}" srcOrd="2" destOrd="0" presId="urn:microsoft.com/office/officeart/2005/8/layout/gear1"/>
    <dgm:cxn modelId="{74C252DB-8925-4CB0-A97D-762E1BF8ABE4}" type="presOf" srcId="{B92AE278-940D-4E30-975B-F39A8801B0B0}" destId="{4FF708ED-0CCE-44F7-9372-B10188D46CDD}" srcOrd="0" destOrd="0" presId="urn:microsoft.com/office/officeart/2005/8/layout/gear1"/>
    <dgm:cxn modelId="{8693BC2D-5AF9-4A5E-8159-D38FF03B3FD6}" type="presOf" srcId="{071262A0-2675-4DA2-AF2F-B5C684B3420E}" destId="{76F27291-A90D-41B4-81F3-BC615824C10C}" srcOrd="3" destOrd="0" presId="urn:microsoft.com/office/officeart/2005/8/layout/gear1"/>
    <dgm:cxn modelId="{E136DD63-47C1-44FA-8970-52564719DC91}" type="presOf" srcId="{A2EE2CEA-DED3-44B2-8E09-5A14DDC4AE8F}" destId="{DFDEA9DD-11AD-4B99-A248-15E34CEABF33}" srcOrd="2" destOrd="0" presId="urn:microsoft.com/office/officeart/2005/8/layout/gear1"/>
    <dgm:cxn modelId="{56B4878A-3D08-40B4-A9D5-0F81ADCBE5BF}" type="presOf" srcId="{071262A0-2675-4DA2-AF2F-B5C684B3420E}" destId="{4CAA862C-73EC-41F9-9D9F-E80329A0431F}" srcOrd="2" destOrd="0" presId="urn:microsoft.com/office/officeart/2005/8/layout/gear1"/>
    <dgm:cxn modelId="{1D9F59D3-7492-40B8-B4C5-1621966CBB5C}" type="presOf" srcId="{071262A0-2675-4DA2-AF2F-B5C684B3420E}" destId="{B7C8A6E8-49A7-432C-91CB-2A9C1FF1C8CD}" srcOrd="0" destOrd="0" presId="urn:microsoft.com/office/officeart/2005/8/layout/gear1"/>
    <dgm:cxn modelId="{EE63ADA0-92C9-43E8-AE2F-1067F1F9FAF9}" type="presParOf" srcId="{8C237912-EB73-4F2E-BEE4-B4A09FB2ADE0}" destId="{4FF708ED-0CCE-44F7-9372-B10188D46CDD}" srcOrd="0" destOrd="0" presId="urn:microsoft.com/office/officeart/2005/8/layout/gear1"/>
    <dgm:cxn modelId="{305D4CD6-9C58-4D27-9B6E-9FF7E1193602}" type="presParOf" srcId="{8C237912-EB73-4F2E-BEE4-B4A09FB2ADE0}" destId="{12256C9C-5F70-4B2B-AB49-E3AB54CFF6B2}" srcOrd="1" destOrd="0" presId="urn:microsoft.com/office/officeart/2005/8/layout/gear1"/>
    <dgm:cxn modelId="{051F4DDD-7AC9-496C-934D-8F5B75237FB6}" type="presParOf" srcId="{8C237912-EB73-4F2E-BEE4-B4A09FB2ADE0}" destId="{6D175760-7D19-41AD-8B61-D989865A0BC3}" srcOrd="2" destOrd="0" presId="urn:microsoft.com/office/officeart/2005/8/layout/gear1"/>
    <dgm:cxn modelId="{25285D9F-4350-4593-9363-7EC1B44E8B8E}" type="presParOf" srcId="{8C237912-EB73-4F2E-BEE4-B4A09FB2ADE0}" destId="{BA1A5CF0-5831-445E-AA50-A18B45A9ED2D}" srcOrd="3" destOrd="0" presId="urn:microsoft.com/office/officeart/2005/8/layout/gear1"/>
    <dgm:cxn modelId="{4049CBB1-9F88-4FA0-8DB3-ECD3D2F4A3C3}" type="presParOf" srcId="{8C237912-EB73-4F2E-BEE4-B4A09FB2ADE0}" destId="{52E4B990-9A42-401E-8B72-A8A6ECEAB4AD}" srcOrd="4" destOrd="0" presId="urn:microsoft.com/office/officeart/2005/8/layout/gear1"/>
    <dgm:cxn modelId="{AF48788F-5A71-46DE-AB50-3C6145F70212}" type="presParOf" srcId="{8C237912-EB73-4F2E-BEE4-B4A09FB2ADE0}" destId="{DFDEA9DD-11AD-4B99-A248-15E34CEABF33}" srcOrd="5" destOrd="0" presId="urn:microsoft.com/office/officeart/2005/8/layout/gear1"/>
    <dgm:cxn modelId="{E07F49C1-C0CE-4CE4-80D4-1EA7F56D7B83}" type="presParOf" srcId="{8C237912-EB73-4F2E-BEE4-B4A09FB2ADE0}" destId="{B7C8A6E8-49A7-432C-91CB-2A9C1FF1C8CD}" srcOrd="6" destOrd="0" presId="urn:microsoft.com/office/officeart/2005/8/layout/gear1"/>
    <dgm:cxn modelId="{CD307D21-5D6A-4A5C-AF72-0D2E1F38BE6A}" type="presParOf" srcId="{8C237912-EB73-4F2E-BEE4-B4A09FB2ADE0}" destId="{07B26113-6DFE-4B40-BD07-D58760490D61}" srcOrd="7" destOrd="0" presId="urn:microsoft.com/office/officeart/2005/8/layout/gear1"/>
    <dgm:cxn modelId="{85E87F3D-DDB0-482B-BCA9-3BE29161498B}" type="presParOf" srcId="{8C237912-EB73-4F2E-BEE4-B4A09FB2ADE0}" destId="{4CAA862C-73EC-41F9-9D9F-E80329A0431F}" srcOrd="8" destOrd="0" presId="urn:microsoft.com/office/officeart/2005/8/layout/gear1"/>
    <dgm:cxn modelId="{60C76A35-9417-4B35-89AC-0F830C2C9877}" type="presParOf" srcId="{8C237912-EB73-4F2E-BEE4-B4A09FB2ADE0}" destId="{76F27291-A90D-41B4-81F3-BC615824C10C}" srcOrd="9" destOrd="0" presId="urn:microsoft.com/office/officeart/2005/8/layout/gear1"/>
    <dgm:cxn modelId="{353B58EC-476D-414B-99B9-87FB41572224}" type="presParOf" srcId="{8C237912-EB73-4F2E-BEE4-B4A09FB2ADE0}" destId="{DF1C2C42-8187-4D5C-82A4-2E6743147C5C}" srcOrd="10" destOrd="0" presId="urn:microsoft.com/office/officeart/2005/8/layout/gear1"/>
    <dgm:cxn modelId="{3C81470B-7050-45D2-9208-E9027A7E327D}" type="presParOf" srcId="{8C237912-EB73-4F2E-BEE4-B4A09FB2ADE0}" destId="{AFF72EE7-4DBD-4605-8BBD-27815EBF0664}" srcOrd="11" destOrd="0" presId="urn:microsoft.com/office/officeart/2005/8/layout/gear1"/>
    <dgm:cxn modelId="{D055420B-2AAF-43E1-A6DF-597FAA1216C0}" type="presParOf" srcId="{8C237912-EB73-4F2E-BEE4-B4A09FB2ADE0}" destId="{66E0BCA7-4888-404C-A642-903F66BD2295}" srcOrd="12" destOrd="0" presId="urn:microsoft.com/office/officeart/2005/8/layout/gear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395186-DF54-4BF5-86E3-EF847471F914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th-TH"/>
        </a:p>
      </dgm:t>
    </dgm:pt>
    <dgm:pt modelId="{A4BF641D-CD7E-4CE7-BEBF-C8DDAC41512B}">
      <dgm:prSet phldrT="[ข้อความ]"/>
      <dgm:spPr/>
      <dgm:t>
        <a:bodyPr/>
        <a:lstStyle/>
        <a:p>
          <a:r>
            <a:rPr lang="th-TH" dirty="0" smtClean="0"/>
            <a:t>ด้านการเรียนการสอน</a:t>
          </a:r>
          <a:endParaRPr lang="th-TH" dirty="0"/>
        </a:p>
      </dgm:t>
    </dgm:pt>
    <dgm:pt modelId="{408A6EE0-88F8-4DA8-B8BE-DA20F22616EC}" type="parTrans" cxnId="{9AB5143C-1424-4758-A0CA-BC90FE7D6957}">
      <dgm:prSet/>
      <dgm:spPr/>
      <dgm:t>
        <a:bodyPr/>
        <a:lstStyle/>
        <a:p>
          <a:endParaRPr lang="th-TH"/>
        </a:p>
      </dgm:t>
    </dgm:pt>
    <dgm:pt modelId="{31D1DBC7-5766-4511-9CA4-07D84D167C54}" type="sibTrans" cxnId="{9AB5143C-1424-4758-A0CA-BC90FE7D6957}">
      <dgm:prSet/>
      <dgm:spPr/>
      <dgm:t>
        <a:bodyPr/>
        <a:lstStyle/>
        <a:p>
          <a:endParaRPr lang="th-TH"/>
        </a:p>
      </dgm:t>
    </dgm:pt>
    <dgm:pt modelId="{FD46A8C0-3191-470E-BCC8-CD88B79423E9}">
      <dgm:prSet phldrT="[ข้อความ]" custT="1"/>
      <dgm:spPr/>
      <dgm:t>
        <a:bodyPr/>
        <a:lstStyle/>
        <a:p>
          <a:r>
            <a:rPr lang="th-TH" sz="4800" dirty="0" smtClean="0">
              <a:solidFill>
                <a:schemeClr val="tx1"/>
              </a:solidFill>
            </a:rPr>
            <a:t>2.2</a:t>
          </a:r>
          <a:endParaRPr lang="th-TH" sz="4800" dirty="0">
            <a:solidFill>
              <a:schemeClr val="tx1"/>
            </a:solidFill>
          </a:endParaRPr>
        </a:p>
      </dgm:t>
    </dgm:pt>
    <dgm:pt modelId="{71CC588A-D728-405A-B9A2-93612DAAD114}" type="parTrans" cxnId="{531DBCE4-DEC1-44BC-97F0-2BD91657946D}">
      <dgm:prSet/>
      <dgm:spPr/>
      <dgm:t>
        <a:bodyPr/>
        <a:lstStyle/>
        <a:p>
          <a:endParaRPr lang="th-TH"/>
        </a:p>
      </dgm:t>
    </dgm:pt>
    <dgm:pt modelId="{9DB26E7F-0391-4D7F-A193-E37F49E73BC0}" type="sibTrans" cxnId="{531DBCE4-DEC1-44BC-97F0-2BD91657946D}">
      <dgm:prSet/>
      <dgm:spPr/>
      <dgm:t>
        <a:bodyPr/>
        <a:lstStyle/>
        <a:p>
          <a:endParaRPr lang="th-TH"/>
        </a:p>
      </dgm:t>
    </dgm:pt>
    <dgm:pt modelId="{EDA99C42-681F-4774-98D5-F6005CF141F1}">
      <dgm:prSet phldrT="[ข้อความ]" custT="1"/>
      <dgm:spPr/>
      <dgm:t>
        <a:bodyPr/>
        <a:lstStyle/>
        <a:p>
          <a:r>
            <a:rPr lang="th-TH" sz="5400" dirty="0" smtClean="0">
              <a:solidFill>
                <a:schemeClr val="tx1"/>
              </a:solidFill>
            </a:rPr>
            <a:t>2.3</a:t>
          </a:r>
          <a:endParaRPr lang="th-TH" sz="5400" dirty="0">
            <a:solidFill>
              <a:schemeClr val="tx1"/>
            </a:solidFill>
          </a:endParaRPr>
        </a:p>
      </dgm:t>
    </dgm:pt>
    <dgm:pt modelId="{F9A31131-AA97-41BE-BB4B-B12D2C774846}" type="parTrans" cxnId="{1C0D19D4-03B8-460D-A5BC-AF659A318696}">
      <dgm:prSet/>
      <dgm:spPr/>
      <dgm:t>
        <a:bodyPr/>
        <a:lstStyle/>
        <a:p>
          <a:endParaRPr lang="th-TH"/>
        </a:p>
      </dgm:t>
    </dgm:pt>
    <dgm:pt modelId="{F6831AD2-6F0B-483C-AB1D-5D708B4DA0C1}" type="sibTrans" cxnId="{1C0D19D4-03B8-460D-A5BC-AF659A318696}">
      <dgm:prSet/>
      <dgm:spPr/>
      <dgm:t>
        <a:bodyPr/>
        <a:lstStyle/>
        <a:p>
          <a:endParaRPr lang="th-TH"/>
        </a:p>
      </dgm:t>
    </dgm:pt>
    <dgm:pt modelId="{E226CD83-279C-4325-91F7-F543F4BA7495}">
      <dgm:prSet phldrT="[ข้อความ]" custT="1"/>
      <dgm:spPr/>
      <dgm:t>
        <a:bodyPr/>
        <a:lstStyle/>
        <a:p>
          <a:r>
            <a:rPr lang="th-TH" sz="4800" dirty="0" smtClean="0">
              <a:solidFill>
                <a:schemeClr val="tx1"/>
              </a:solidFill>
            </a:rPr>
            <a:t>สมศ. 14</a:t>
          </a:r>
          <a:endParaRPr lang="th-TH" sz="4800" dirty="0">
            <a:solidFill>
              <a:schemeClr val="tx1"/>
            </a:solidFill>
          </a:endParaRPr>
        </a:p>
      </dgm:t>
    </dgm:pt>
    <dgm:pt modelId="{4D67184D-9839-4F75-B079-5E8566C1F296}" type="parTrans" cxnId="{1221A8BF-BD3B-4238-8D61-58B7F74A6C91}">
      <dgm:prSet/>
      <dgm:spPr/>
      <dgm:t>
        <a:bodyPr/>
        <a:lstStyle/>
        <a:p>
          <a:endParaRPr lang="th-TH"/>
        </a:p>
      </dgm:t>
    </dgm:pt>
    <dgm:pt modelId="{9CC7835E-435B-457F-A703-2784C67F5106}" type="sibTrans" cxnId="{1221A8BF-BD3B-4238-8D61-58B7F74A6C91}">
      <dgm:prSet/>
      <dgm:spPr/>
      <dgm:t>
        <a:bodyPr/>
        <a:lstStyle/>
        <a:p>
          <a:endParaRPr lang="th-TH"/>
        </a:p>
      </dgm:t>
    </dgm:pt>
    <dgm:pt modelId="{BA406BDD-4C71-4E7E-9F5C-AC82C6F9ACD2}">
      <dgm:prSet custT="1"/>
      <dgm:spPr/>
      <dgm:t>
        <a:bodyPr/>
        <a:lstStyle/>
        <a:p>
          <a:r>
            <a:rPr lang="th-TH" sz="6000" dirty="0" smtClean="0">
              <a:solidFill>
                <a:schemeClr val="tx1"/>
              </a:solidFill>
            </a:rPr>
            <a:t>2.6</a:t>
          </a:r>
          <a:endParaRPr lang="th-TH" sz="6000" dirty="0">
            <a:solidFill>
              <a:schemeClr val="tx1"/>
            </a:solidFill>
          </a:endParaRPr>
        </a:p>
      </dgm:t>
    </dgm:pt>
    <dgm:pt modelId="{B32B9BB7-4FFE-400C-AAEB-AC1DB5EF1D2C}" type="parTrans" cxnId="{3416AECD-675C-46AA-A380-F14D9F020C88}">
      <dgm:prSet/>
      <dgm:spPr/>
      <dgm:t>
        <a:bodyPr/>
        <a:lstStyle/>
        <a:p>
          <a:endParaRPr lang="th-TH"/>
        </a:p>
      </dgm:t>
    </dgm:pt>
    <dgm:pt modelId="{6759B906-BDA3-466C-B267-21D13A9D6D41}" type="sibTrans" cxnId="{3416AECD-675C-46AA-A380-F14D9F020C88}">
      <dgm:prSet/>
      <dgm:spPr/>
      <dgm:t>
        <a:bodyPr/>
        <a:lstStyle/>
        <a:p>
          <a:endParaRPr lang="th-TH"/>
        </a:p>
      </dgm:t>
    </dgm:pt>
    <dgm:pt modelId="{E61C5B9B-25B4-421B-8284-782B1BF0FEB7}">
      <dgm:prSet/>
      <dgm:spPr/>
      <dgm:t>
        <a:bodyPr/>
        <a:lstStyle/>
        <a:p>
          <a:r>
            <a:rPr lang="th-TH" dirty="0" smtClean="0"/>
            <a:t>ผลการประเมินห้องปฏิบัติการ</a:t>
          </a:r>
        </a:p>
        <a:p>
          <a:r>
            <a:rPr lang="th-TH" dirty="0" smtClean="0"/>
            <a:t>2.5</a:t>
          </a:r>
          <a:endParaRPr lang="th-TH" dirty="0"/>
        </a:p>
      </dgm:t>
    </dgm:pt>
    <dgm:pt modelId="{F2DFC178-6AC4-4DB5-A635-56A12DEDCA14}" type="parTrans" cxnId="{048C8FE2-E587-4322-B5B5-3C2F93072665}">
      <dgm:prSet/>
      <dgm:spPr/>
      <dgm:t>
        <a:bodyPr/>
        <a:lstStyle/>
        <a:p>
          <a:endParaRPr lang="th-TH"/>
        </a:p>
      </dgm:t>
    </dgm:pt>
    <dgm:pt modelId="{0357510E-354C-45A4-9487-AF88A3E5D016}" type="sibTrans" cxnId="{048C8FE2-E587-4322-B5B5-3C2F93072665}">
      <dgm:prSet/>
      <dgm:spPr/>
      <dgm:t>
        <a:bodyPr/>
        <a:lstStyle/>
        <a:p>
          <a:endParaRPr lang="th-TH"/>
        </a:p>
      </dgm:t>
    </dgm:pt>
    <dgm:pt modelId="{093E5D25-74ED-4B98-903A-CB61855752F6}" type="pres">
      <dgm:prSet presAssocID="{D9395186-DF54-4BF5-86E3-EF847471F91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26BE9572-CE9F-4895-A30B-5C60718A1221}" type="pres">
      <dgm:prSet presAssocID="{A4BF641D-CD7E-4CE7-BEBF-C8DDAC41512B}" presName="centerShape" presStyleLbl="node0" presStyleIdx="0" presStyleCnt="1" custLinFactNeighborX="704" custLinFactNeighborY="-114"/>
      <dgm:spPr/>
      <dgm:t>
        <a:bodyPr/>
        <a:lstStyle/>
        <a:p>
          <a:endParaRPr lang="th-TH"/>
        </a:p>
      </dgm:t>
    </dgm:pt>
    <dgm:pt modelId="{77F41CE5-9BDF-4099-9431-BCF36C1813A4}" type="pres">
      <dgm:prSet presAssocID="{71CC588A-D728-405A-B9A2-93612DAAD114}" presName="parTrans" presStyleLbl="bgSibTrans2D1" presStyleIdx="0" presStyleCnt="5"/>
      <dgm:spPr/>
      <dgm:t>
        <a:bodyPr/>
        <a:lstStyle/>
        <a:p>
          <a:endParaRPr lang="th-TH"/>
        </a:p>
      </dgm:t>
    </dgm:pt>
    <dgm:pt modelId="{2F980687-71DE-414A-8204-D93B16CC2309}" type="pres">
      <dgm:prSet presAssocID="{FD46A8C0-3191-470E-BCC8-CD88B79423E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388BD5E-33E4-46E7-80AC-830F349F1AB0}" type="pres">
      <dgm:prSet presAssocID="{F9A31131-AA97-41BE-BB4B-B12D2C774846}" presName="parTrans" presStyleLbl="bgSibTrans2D1" presStyleIdx="1" presStyleCnt="5"/>
      <dgm:spPr/>
      <dgm:t>
        <a:bodyPr/>
        <a:lstStyle/>
        <a:p>
          <a:endParaRPr lang="th-TH"/>
        </a:p>
      </dgm:t>
    </dgm:pt>
    <dgm:pt modelId="{F00392E5-652B-4A29-8980-C1D34FFBD696}" type="pres">
      <dgm:prSet presAssocID="{EDA99C42-681F-4774-98D5-F6005CF141F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3CD1418-5EFF-4073-AFD7-C88CE97AF01C}" type="pres">
      <dgm:prSet presAssocID="{B32B9BB7-4FFE-400C-AAEB-AC1DB5EF1D2C}" presName="parTrans" presStyleLbl="bgSibTrans2D1" presStyleIdx="2" presStyleCnt="5"/>
      <dgm:spPr/>
      <dgm:t>
        <a:bodyPr/>
        <a:lstStyle/>
        <a:p>
          <a:endParaRPr lang="th-TH"/>
        </a:p>
      </dgm:t>
    </dgm:pt>
    <dgm:pt modelId="{53BF1F23-1B89-48E4-99A6-358A806A2251}" type="pres">
      <dgm:prSet presAssocID="{BA406BDD-4C71-4E7E-9F5C-AC82C6F9ACD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C7753E9-3CC7-4207-95F6-C547565514F3}" type="pres">
      <dgm:prSet presAssocID="{F2DFC178-6AC4-4DB5-A635-56A12DEDCA14}" presName="parTrans" presStyleLbl="bgSibTrans2D1" presStyleIdx="3" presStyleCnt="5"/>
      <dgm:spPr/>
      <dgm:t>
        <a:bodyPr/>
        <a:lstStyle/>
        <a:p>
          <a:endParaRPr lang="th-TH"/>
        </a:p>
      </dgm:t>
    </dgm:pt>
    <dgm:pt modelId="{0847461F-55CE-4F10-A884-77734A5674B0}" type="pres">
      <dgm:prSet presAssocID="{E61C5B9B-25B4-421B-8284-782B1BF0FEB7}" presName="node" presStyleLbl="node1" presStyleIdx="3" presStyleCnt="5" custScaleX="142914" custRadScaleRad="108085" custRadScaleInc="1150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6D4385A-82A8-4158-8476-809593944203}" type="pres">
      <dgm:prSet presAssocID="{4D67184D-9839-4F75-B079-5E8566C1F296}" presName="parTrans" presStyleLbl="bgSibTrans2D1" presStyleIdx="4" presStyleCnt="5"/>
      <dgm:spPr/>
      <dgm:t>
        <a:bodyPr/>
        <a:lstStyle/>
        <a:p>
          <a:endParaRPr lang="th-TH"/>
        </a:p>
      </dgm:t>
    </dgm:pt>
    <dgm:pt modelId="{B308C9AE-51EE-44EF-897B-C2AEDC093190}" type="pres">
      <dgm:prSet presAssocID="{E226CD83-279C-4325-91F7-F543F4BA749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1212B21B-51E9-428C-9FBA-61FA6531906D}" type="presOf" srcId="{F2DFC178-6AC4-4DB5-A635-56A12DEDCA14}" destId="{1C7753E9-3CC7-4207-95F6-C547565514F3}" srcOrd="0" destOrd="0" presId="urn:microsoft.com/office/officeart/2005/8/layout/radial4"/>
    <dgm:cxn modelId="{F9F8DC3B-97E6-4777-8B96-2F30ED0492EF}" type="presOf" srcId="{FD46A8C0-3191-470E-BCC8-CD88B79423E9}" destId="{2F980687-71DE-414A-8204-D93B16CC2309}" srcOrd="0" destOrd="0" presId="urn:microsoft.com/office/officeart/2005/8/layout/radial4"/>
    <dgm:cxn modelId="{1221A8BF-BD3B-4238-8D61-58B7F74A6C91}" srcId="{A4BF641D-CD7E-4CE7-BEBF-C8DDAC41512B}" destId="{E226CD83-279C-4325-91F7-F543F4BA7495}" srcOrd="4" destOrd="0" parTransId="{4D67184D-9839-4F75-B079-5E8566C1F296}" sibTransId="{9CC7835E-435B-457F-A703-2784C67F5106}"/>
    <dgm:cxn modelId="{E454C27A-5667-4F8D-B02E-DC2BA32ECCE9}" type="presOf" srcId="{EDA99C42-681F-4774-98D5-F6005CF141F1}" destId="{F00392E5-652B-4A29-8980-C1D34FFBD696}" srcOrd="0" destOrd="0" presId="urn:microsoft.com/office/officeart/2005/8/layout/radial4"/>
    <dgm:cxn modelId="{78ED37C8-2EAB-47FE-B3E2-02D8433D8752}" type="presOf" srcId="{E226CD83-279C-4325-91F7-F543F4BA7495}" destId="{B308C9AE-51EE-44EF-897B-C2AEDC093190}" srcOrd="0" destOrd="0" presId="urn:microsoft.com/office/officeart/2005/8/layout/radial4"/>
    <dgm:cxn modelId="{B874CB00-B9AF-4E1D-A8F3-DA0A0D62CAC4}" type="presOf" srcId="{D9395186-DF54-4BF5-86E3-EF847471F914}" destId="{093E5D25-74ED-4B98-903A-CB61855752F6}" srcOrd="0" destOrd="0" presId="urn:microsoft.com/office/officeart/2005/8/layout/radial4"/>
    <dgm:cxn modelId="{3416AECD-675C-46AA-A380-F14D9F020C88}" srcId="{A4BF641D-CD7E-4CE7-BEBF-C8DDAC41512B}" destId="{BA406BDD-4C71-4E7E-9F5C-AC82C6F9ACD2}" srcOrd="2" destOrd="0" parTransId="{B32B9BB7-4FFE-400C-AAEB-AC1DB5EF1D2C}" sibTransId="{6759B906-BDA3-466C-B267-21D13A9D6D41}"/>
    <dgm:cxn modelId="{7837C7F1-6CF3-4570-8CB8-92455FB74090}" type="presOf" srcId="{A4BF641D-CD7E-4CE7-BEBF-C8DDAC41512B}" destId="{26BE9572-CE9F-4895-A30B-5C60718A1221}" srcOrd="0" destOrd="0" presId="urn:microsoft.com/office/officeart/2005/8/layout/radial4"/>
    <dgm:cxn modelId="{048C8FE2-E587-4322-B5B5-3C2F93072665}" srcId="{A4BF641D-CD7E-4CE7-BEBF-C8DDAC41512B}" destId="{E61C5B9B-25B4-421B-8284-782B1BF0FEB7}" srcOrd="3" destOrd="0" parTransId="{F2DFC178-6AC4-4DB5-A635-56A12DEDCA14}" sibTransId="{0357510E-354C-45A4-9487-AF88A3E5D016}"/>
    <dgm:cxn modelId="{26114E31-DBAF-48D6-B1E0-9A0A6B892E48}" type="presOf" srcId="{4D67184D-9839-4F75-B079-5E8566C1F296}" destId="{E6D4385A-82A8-4158-8476-809593944203}" srcOrd="0" destOrd="0" presId="urn:microsoft.com/office/officeart/2005/8/layout/radial4"/>
    <dgm:cxn modelId="{531DBCE4-DEC1-44BC-97F0-2BD91657946D}" srcId="{A4BF641D-CD7E-4CE7-BEBF-C8DDAC41512B}" destId="{FD46A8C0-3191-470E-BCC8-CD88B79423E9}" srcOrd="0" destOrd="0" parTransId="{71CC588A-D728-405A-B9A2-93612DAAD114}" sibTransId="{9DB26E7F-0391-4D7F-A193-E37F49E73BC0}"/>
    <dgm:cxn modelId="{8B33145C-D38E-4583-9AAA-28919BC09A67}" type="presOf" srcId="{71CC588A-D728-405A-B9A2-93612DAAD114}" destId="{77F41CE5-9BDF-4099-9431-BCF36C1813A4}" srcOrd="0" destOrd="0" presId="urn:microsoft.com/office/officeart/2005/8/layout/radial4"/>
    <dgm:cxn modelId="{95D8D525-DEE9-4BD5-8216-43EBBEF9017F}" type="presOf" srcId="{B32B9BB7-4FFE-400C-AAEB-AC1DB5EF1D2C}" destId="{63CD1418-5EFF-4073-AFD7-C88CE97AF01C}" srcOrd="0" destOrd="0" presId="urn:microsoft.com/office/officeart/2005/8/layout/radial4"/>
    <dgm:cxn modelId="{8529D6EC-7C3C-4FD5-A976-3566C3AC781A}" type="presOf" srcId="{BA406BDD-4C71-4E7E-9F5C-AC82C6F9ACD2}" destId="{53BF1F23-1B89-48E4-99A6-358A806A2251}" srcOrd="0" destOrd="0" presId="urn:microsoft.com/office/officeart/2005/8/layout/radial4"/>
    <dgm:cxn modelId="{633E66D2-98D0-4C0C-AF39-39CD2B5A418E}" type="presOf" srcId="{F9A31131-AA97-41BE-BB4B-B12D2C774846}" destId="{D388BD5E-33E4-46E7-80AC-830F349F1AB0}" srcOrd="0" destOrd="0" presId="urn:microsoft.com/office/officeart/2005/8/layout/radial4"/>
    <dgm:cxn modelId="{F188AF8E-6812-41C8-977E-88E07F5E4D71}" type="presOf" srcId="{E61C5B9B-25B4-421B-8284-782B1BF0FEB7}" destId="{0847461F-55CE-4F10-A884-77734A5674B0}" srcOrd="0" destOrd="0" presId="urn:microsoft.com/office/officeart/2005/8/layout/radial4"/>
    <dgm:cxn modelId="{9AB5143C-1424-4758-A0CA-BC90FE7D6957}" srcId="{D9395186-DF54-4BF5-86E3-EF847471F914}" destId="{A4BF641D-CD7E-4CE7-BEBF-C8DDAC41512B}" srcOrd="0" destOrd="0" parTransId="{408A6EE0-88F8-4DA8-B8BE-DA20F22616EC}" sibTransId="{31D1DBC7-5766-4511-9CA4-07D84D167C54}"/>
    <dgm:cxn modelId="{1C0D19D4-03B8-460D-A5BC-AF659A318696}" srcId="{A4BF641D-CD7E-4CE7-BEBF-C8DDAC41512B}" destId="{EDA99C42-681F-4774-98D5-F6005CF141F1}" srcOrd="1" destOrd="0" parTransId="{F9A31131-AA97-41BE-BB4B-B12D2C774846}" sibTransId="{F6831AD2-6F0B-483C-AB1D-5D708B4DA0C1}"/>
    <dgm:cxn modelId="{0BAA830B-4705-4351-82CB-C63735450F27}" type="presParOf" srcId="{093E5D25-74ED-4B98-903A-CB61855752F6}" destId="{26BE9572-CE9F-4895-A30B-5C60718A1221}" srcOrd="0" destOrd="0" presId="urn:microsoft.com/office/officeart/2005/8/layout/radial4"/>
    <dgm:cxn modelId="{C734E552-6D92-4C11-B28B-9402633C3044}" type="presParOf" srcId="{093E5D25-74ED-4B98-903A-CB61855752F6}" destId="{77F41CE5-9BDF-4099-9431-BCF36C1813A4}" srcOrd="1" destOrd="0" presId="urn:microsoft.com/office/officeart/2005/8/layout/radial4"/>
    <dgm:cxn modelId="{4D1CF3C8-CF01-4006-84EF-CA99BD00A144}" type="presParOf" srcId="{093E5D25-74ED-4B98-903A-CB61855752F6}" destId="{2F980687-71DE-414A-8204-D93B16CC2309}" srcOrd="2" destOrd="0" presId="urn:microsoft.com/office/officeart/2005/8/layout/radial4"/>
    <dgm:cxn modelId="{EC011991-C50F-4228-B4F7-932D11339B90}" type="presParOf" srcId="{093E5D25-74ED-4B98-903A-CB61855752F6}" destId="{D388BD5E-33E4-46E7-80AC-830F349F1AB0}" srcOrd="3" destOrd="0" presId="urn:microsoft.com/office/officeart/2005/8/layout/radial4"/>
    <dgm:cxn modelId="{3DB3F1ED-CD38-4662-9FB1-D2EF017E4908}" type="presParOf" srcId="{093E5D25-74ED-4B98-903A-CB61855752F6}" destId="{F00392E5-652B-4A29-8980-C1D34FFBD696}" srcOrd="4" destOrd="0" presId="urn:microsoft.com/office/officeart/2005/8/layout/radial4"/>
    <dgm:cxn modelId="{E9F12105-5B0F-48F1-8BC6-6D9F08467E11}" type="presParOf" srcId="{093E5D25-74ED-4B98-903A-CB61855752F6}" destId="{63CD1418-5EFF-4073-AFD7-C88CE97AF01C}" srcOrd="5" destOrd="0" presId="urn:microsoft.com/office/officeart/2005/8/layout/radial4"/>
    <dgm:cxn modelId="{A805CCBB-9922-48C6-9B40-DFCC156E7B9D}" type="presParOf" srcId="{093E5D25-74ED-4B98-903A-CB61855752F6}" destId="{53BF1F23-1B89-48E4-99A6-358A806A2251}" srcOrd="6" destOrd="0" presId="urn:microsoft.com/office/officeart/2005/8/layout/radial4"/>
    <dgm:cxn modelId="{8DC011F3-AC14-4905-9A2E-CF4F78F6C6A4}" type="presParOf" srcId="{093E5D25-74ED-4B98-903A-CB61855752F6}" destId="{1C7753E9-3CC7-4207-95F6-C547565514F3}" srcOrd="7" destOrd="0" presId="urn:microsoft.com/office/officeart/2005/8/layout/radial4"/>
    <dgm:cxn modelId="{B6CF8A55-941F-4D0B-9BCD-10AD5AEE07FC}" type="presParOf" srcId="{093E5D25-74ED-4B98-903A-CB61855752F6}" destId="{0847461F-55CE-4F10-A884-77734A5674B0}" srcOrd="8" destOrd="0" presId="urn:microsoft.com/office/officeart/2005/8/layout/radial4"/>
    <dgm:cxn modelId="{A04C33DA-B41D-4A71-9579-F19C37CFD001}" type="presParOf" srcId="{093E5D25-74ED-4B98-903A-CB61855752F6}" destId="{E6D4385A-82A8-4158-8476-809593944203}" srcOrd="9" destOrd="0" presId="urn:microsoft.com/office/officeart/2005/8/layout/radial4"/>
    <dgm:cxn modelId="{1304014C-A567-4A72-B3DD-C70C414D9D42}" type="presParOf" srcId="{093E5D25-74ED-4B98-903A-CB61855752F6}" destId="{B308C9AE-51EE-44EF-897B-C2AEDC093190}" srcOrd="10" destOrd="0" presId="urn:microsoft.com/office/officeart/2005/8/layout/radial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A31CA9-AF1F-49E4-A1F0-837178AADEEB}" type="doc">
      <dgm:prSet loTypeId="urn:microsoft.com/office/officeart/2005/8/layout/vList5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th-TH"/>
        </a:p>
      </dgm:t>
    </dgm:pt>
    <dgm:pt modelId="{1FC19B85-EBCB-4838-BFF2-BB93813A7E7A}">
      <dgm:prSet phldrT="[ข้อความ]" custT="1"/>
      <dgm:spPr/>
      <dgm:t>
        <a:bodyPr/>
        <a:lstStyle/>
        <a:p>
          <a:r>
            <a:rPr lang="en-US" sz="5400" dirty="0" smtClean="0"/>
            <a:t>1</a:t>
          </a:r>
          <a:endParaRPr lang="th-TH" sz="5400" dirty="0"/>
        </a:p>
      </dgm:t>
    </dgm:pt>
    <dgm:pt modelId="{31660F9E-4A7F-4B5D-8556-94268013AC0E}" type="parTrans" cxnId="{C1D10F26-0B16-4CF1-BBD0-3B7D7F04168F}">
      <dgm:prSet/>
      <dgm:spPr/>
      <dgm:t>
        <a:bodyPr/>
        <a:lstStyle/>
        <a:p>
          <a:endParaRPr lang="th-TH" sz="1400"/>
        </a:p>
      </dgm:t>
    </dgm:pt>
    <dgm:pt modelId="{50E1DA83-6EEE-4792-AF6C-9D6399073B14}" type="sibTrans" cxnId="{C1D10F26-0B16-4CF1-BBD0-3B7D7F04168F}">
      <dgm:prSet/>
      <dgm:spPr/>
      <dgm:t>
        <a:bodyPr/>
        <a:lstStyle/>
        <a:p>
          <a:endParaRPr lang="th-TH" sz="1400"/>
        </a:p>
      </dgm:t>
    </dgm:pt>
    <dgm:pt modelId="{05CC5064-E78C-4D7B-A6D5-F80D26391029}">
      <dgm:prSet phldrT="[ข้อความ]" custT="1"/>
      <dgm:spPr/>
      <dgm:t>
        <a:bodyPr/>
        <a:lstStyle/>
        <a:p>
          <a:r>
            <a:rPr lang="th-TH" sz="3200" dirty="0" smtClean="0"/>
            <a:t>ร้อยละของอาจารย์ประจำที่มีคุณวุฒิปริญญาเอก</a:t>
          </a:r>
          <a:endParaRPr lang="th-TH" sz="3200" dirty="0"/>
        </a:p>
      </dgm:t>
    </dgm:pt>
    <dgm:pt modelId="{EC5CE5F7-9B02-4696-987C-2F0C6B496AF1}" type="parTrans" cxnId="{0CCB8016-5229-44F1-BC1C-F97D0308C1A2}">
      <dgm:prSet/>
      <dgm:spPr/>
      <dgm:t>
        <a:bodyPr/>
        <a:lstStyle/>
        <a:p>
          <a:endParaRPr lang="th-TH" sz="1400"/>
        </a:p>
      </dgm:t>
    </dgm:pt>
    <dgm:pt modelId="{E5591BF2-F708-459A-906F-210FC0CC2C4C}" type="sibTrans" cxnId="{0CCB8016-5229-44F1-BC1C-F97D0308C1A2}">
      <dgm:prSet/>
      <dgm:spPr/>
      <dgm:t>
        <a:bodyPr/>
        <a:lstStyle/>
        <a:p>
          <a:endParaRPr lang="th-TH" sz="1400"/>
        </a:p>
      </dgm:t>
    </dgm:pt>
    <dgm:pt modelId="{28343294-986A-4C29-B9F3-B314EBCB7597}">
      <dgm:prSet phldrT="[ข้อความ]" custT="1"/>
      <dgm:spPr/>
      <dgm:t>
        <a:bodyPr/>
        <a:lstStyle/>
        <a:p>
          <a:r>
            <a:rPr lang="en-US" sz="5400" dirty="0" smtClean="0"/>
            <a:t>2</a:t>
          </a:r>
          <a:endParaRPr lang="th-TH" sz="5400" dirty="0"/>
        </a:p>
      </dgm:t>
    </dgm:pt>
    <dgm:pt modelId="{0C728C47-8F2E-4815-A8F2-F1C95E6DF04A}" type="parTrans" cxnId="{03AF9EA5-2C2A-4DD0-8D4F-1218596206D3}">
      <dgm:prSet/>
      <dgm:spPr/>
      <dgm:t>
        <a:bodyPr/>
        <a:lstStyle/>
        <a:p>
          <a:endParaRPr lang="th-TH" sz="1400"/>
        </a:p>
      </dgm:t>
    </dgm:pt>
    <dgm:pt modelId="{2E1AF3CC-FD23-4D98-8F3A-6E185FE87994}" type="sibTrans" cxnId="{03AF9EA5-2C2A-4DD0-8D4F-1218596206D3}">
      <dgm:prSet/>
      <dgm:spPr/>
      <dgm:t>
        <a:bodyPr/>
        <a:lstStyle/>
        <a:p>
          <a:endParaRPr lang="th-TH" sz="1400"/>
        </a:p>
      </dgm:t>
    </dgm:pt>
    <dgm:pt modelId="{07B454D8-6D2B-4C52-B2F4-7E57C1CFC902}">
      <dgm:prSet phldrT="[ข้อความ]" custT="1"/>
      <dgm:spPr/>
      <dgm:t>
        <a:bodyPr/>
        <a:lstStyle/>
        <a:p>
          <a:r>
            <a:rPr lang="th-TH" sz="3200" dirty="0" smtClean="0"/>
            <a:t>การเพิ่มขึ้นของค่าร้อยละอาจารย์ประจำที่มีคุณวุฒิปริญญาเอก</a:t>
          </a:r>
          <a:endParaRPr lang="th-TH" sz="3200" dirty="0"/>
        </a:p>
      </dgm:t>
    </dgm:pt>
    <dgm:pt modelId="{BD0D6F54-4243-4F12-8F42-242A81573E12}" type="parTrans" cxnId="{7DBD61ED-6DB2-4BF8-9EF6-732868866D53}">
      <dgm:prSet/>
      <dgm:spPr/>
      <dgm:t>
        <a:bodyPr/>
        <a:lstStyle/>
        <a:p>
          <a:endParaRPr lang="th-TH" sz="1400"/>
        </a:p>
      </dgm:t>
    </dgm:pt>
    <dgm:pt modelId="{51CA807D-CF97-4E26-9C80-D961BD3AD8BF}" type="sibTrans" cxnId="{7DBD61ED-6DB2-4BF8-9EF6-732868866D53}">
      <dgm:prSet/>
      <dgm:spPr/>
      <dgm:t>
        <a:bodyPr/>
        <a:lstStyle/>
        <a:p>
          <a:endParaRPr lang="th-TH" sz="1400"/>
        </a:p>
      </dgm:t>
    </dgm:pt>
    <dgm:pt modelId="{B84654BE-57DB-4516-96C8-997438629AF8}" type="pres">
      <dgm:prSet presAssocID="{27A31CA9-AF1F-49E4-A1F0-837178AADEE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5D4674C5-A2F0-42C9-9682-97F668ADD707}" type="pres">
      <dgm:prSet presAssocID="{1FC19B85-EBCB-4838-BFF2-BB93813A7E7A}" presName="linNode" presStyleCnt="0"/>
      <dgm:spPr/>
    </dgm:pt>
    <dgm:pt modelId="{73C9C191-32A9-4E12-A136-2E4E1E325660}" type="pres">
      <dgm:prSet presAssocID="{1FC19B85-EBCB-4838-BFF2-BB93813A7E7A}" presName="parentText" presStyleLbl="node1" presStyleIdx="0" presStyleCnt="2" custScaleX="66192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D19FCEE-0430-437C-A0E4-DBD4AC7EEFBC}" type="pres">
      <dgm:prSet presAssocID="{1FC19B85-EBCB-4838-BFF2-BB93813A7E7A}" presName="descendantText" presStyleLbl="alignAccFollowNode1" presStyleIdx="0" presStyleCnt="2" custScaleX="11236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1A3BA28-5914-42EE-9E75-89C68694A3F6}" type="pres">
      <dgm:prSet presAssocID="{50E1DA83-6EEE-4792-AF6C-9D6399073B14}" presName="sp" presStyleCnt="0"/>
      <dgm:spPr/>
    </dgm:pt>
    <dgm:pt modelId="{D5820047-97BC-47EC-8B7C-8DCD65C0DCE3}" type="pres">
      <dgm:prSet presAssocID="{28343294-986A-4C29-B9F3-B314EBCB7597}" presName="linNode" presStyleCnt="0"/>
      <dgm:spPr/>
    </dgm:pt>
    <dgm:pt modelId="{F67D8D79-3BAD-4728-BF5C-72A5856D8985}" type="pres">
      <dgm:prSet presAssocID="{28343294-986A-4C29-B9F3-B314EBCB7597}" presName="parentText" presStyleLbl="node1" presStyleIdx="1" presStyleCnt="2" custScaleX="66192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5ED8222-0587-4BFE-8B12-92BFA2678978}" type="pres">
      <dgm:prSet presAssocID="{28343294-986A-4C29-B9F3-B314EBCB7597}" presName="descendantText" presStyleLbl="alignAccFollowNode1" presStyleIdx="1" presStyleCnt="2" custScaleX="14749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92AAADB0-7A29-4FA6-BFEF-E4BD7C650501}" type="presOf" srcId="{1FC19B85-EBCB-4838-BFF2-BB93813A7E7A}" destId="{73C9C191-32A9-4E12-A136-2E4E1E325660}" srcOrd="0" destOrd="0" presId="urn:microsoft.com/office/officeart/2005/8/layout/vList5"/>
    <dgm:cxn modelId="{0CCB8016-5229-44F1-BC1C-F97D0308C1A2}" srcId="{1FC19B85-EBCB-4838-BFF2-BB93813A7E7A}" destId="{05CC5064-E78C-4D7B-A6D5-F80D26391029}" srcOrd="0" destOrd="0" parTransId="{EC5CE5F7-9B02-4696-987C-2F0C6B496AF1}" sibTransId="{E5591BF2-F708-459A-906F-210FC0CC2C4C}"/>
    <dgm:cxn modelId="{EF02EEE4-DB8B-4267-9D51-01521A297784}" type="presOf" srcId="{05CC5064-E78C-4D7B-A6D5-F80D26391029}" destId="{DD19FCEE-0430-437C-A0E4-DBD4AC7EEFBC}" srcOrd="0" destOrd="0" presId="urn:microsoft.com/office/officeart/2005/8/layout/vList5"/>
    <dgm:cxn modelId="{92D15F16-2295-4BD5-8C70-A44C6430D365}" type="presOf" srcId="{28343294-986A-4C29-B9F3-B314EBCB7597}" destId="{F67D8D79-3BAD-4728-BF5C-72A5856D8985}" srcOrd="0" destOrd="0" presId="urn:microsoft.com/office/officeart/2005/8/layout/vList5"/>
    <dgm:cxn modelId="{B8AAF16A-F40D-4C0A-B046-2BF99957B280}" type="presOf" srcId="{27A31CA9-AF1F-49E4-A1F0-837178AADEEB}" destId="{B84654BE-57DB-4516-96C8-997438629AF8}" srcOrd="0" destOrd="0" presId="urn:microsoft.com/office/officeart/2005/8/layout/vList5"/>
    <dgm:cxn modelId="{7DBD61ED-6DB2-4BF8-9EF6-732868866D53}" srcId="{28343294-986A-4C29-B9F3-B314EBCB7597}" destId="{07B454D8-6D2B-4C52-B2F4-7E57C1CFC902}" srcOrd="0" destOrd="0" parTransId="{BD0D6F54-4243-4F12-8F42-242A81573E12}" sibTransId="{51CA807D-CF97-4E26-9C80-D961BD3AD8BF}"/>
    <dgm:cxn modelId="{7909C4AE-3DD3-4018-8F32-E6C6EEEDE905}" type="presOf" srcId="{07B454D8-6D2B-4C52-B2F4-7E57C1CFC902}" destId="{65ED8222-0587-4BFE-8B12-92BFA2678978}" srcOrd="0" destOrd="0" presId="urn:microsoft.com/office/officeart/2005/8/layout/vList5"/>
    <dgm:cxn modelId="{03AF9EA5-2C2A-4DD0-8D4F-1218596206D3}" srcId="{27A31CA9-AF1F-49E4-A1F0-837178AADEEB}" destId="{28343294-986A-4C29-B9F3-B314EBCB7597}" srcOrd="1" destOrd="0" parTransId="{0C728C47-8F2E-4815-A8F2-F1C95E6DF04A}" sibTransId="{2E1AF3CC-FD23-4D98-8F3A-6E185FE87994}"/>
    <dgm:cxn modelId="{C1D10F26-0B16-4CF1-BBD0-3B7D7F04168F}" srcId="{27A31CA9-AF1F-49E4-A1F0-837178AADEEB}" destId="{1FC19B85-EBCB-4838-BFF2-BB93813A7E7A}" srcOrd="0" destOrd="0" parTransId="{31660F9E-4A7F-4B5D-8556-94268013AC0E}" sibTransId="{50E1DA83-6EEE-4792-AF6C-9D6399073B14}"/>
    <dgm:cxn modelId="{5972C47D-A17A-47CC-97B2-A84446E94FDE}" type="presParOf" srcId="{B84654BE-57DB-4516-96C8-997438629AF8}" destId="{5D4674C5-A2F0-42C9-9682-97F668ADD707}" srcOrd="0" destOrd="0" presId="urn:microsoft.com/office/officeart/2005/8/layout/vList5"/>
    <dgm:cxn modelId="{06281430-FCFF-47BF-AE9C-737730BCB446}" type="presParOf" srcId="{5D4674C5-A2F0-42C9-9682-97F668ADD707}" destId="{73C9C191-32A9-4E12-A136-2E4E1E325660}" srcOrd="0" destOrd="0" presId="urn:microsoft.com/office/officeart/2005/8/layout/vList5"/>
    <dgm:cxn modelId="{049EBE7F-5C12-436E-B5A9-DCD139DB73E7}" type="presParOf" srcId="{5D4674C5-A2F0-42C9-9682-97F668ADD707}" destId="{DD19FCEE-0430-437C-A0E4-DBD4AC7EEFBC}" srcOrd="1" destOrd="0" presId="urn:microsoft.com/office/officeart/2005/8/layout/vList5"/>
    <dgm:cxn modelId="{54C63C78-E655-43FF-A004-90E61C742BC7}" type="presParOf" srcId="{B84654BE-57DB-4516-96C8-997438629AF8}" destId="{21A3BA28-5914-42EE-9E75-89C68694A3F6}" srcOrd="1" destOrd="0" presId="urn:microsoft.com/office/officeart/2005/8/layout/vList5"/>
    <dgm:cxn modelId="{D141C8F2-221A-4F4E-9431-DB49008D7251}" type="presParOf" srcId="{B84654BE-57DB-4516-96C8-997438629AF8}" destId="{D5820047-97BC-47EC-8B7C-8DCD65C0DCE3}" srcOrd="2" destOrd="0" presId="urn:microsoft.com/office/officeart/2005/8/layout/vList5"/>
    <dgm:cxn modelId="{5DF176B1-74F8-4F54-A3CD-490BB31CD749}" type="presParOf" srcId="{D5820047-97BC-47EC-8B7C-8DCD65C0DCE3}" destId="{F67D8D79-3BAD-4728-BF5C-72A5856D8985}" srcOrd="0" destOrd="0" presId="urn:microsoft.com/office/officeart/2005/8/layout/vList5"/>
    <dgm:cxn modelId="{000BE76A-4A6E-4590-AF45-6DD08D39F7F8}" type="presParOf" srcId="{D5820047-97BC-47EC-8B7C-8DCD65C0DCE3}" destId="{65ED8222-0587-4BFE-8B12-92BFA2678978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723D885-D722-4349-A444-8DFCCBF2BFFF}" type="doc">
      <dgm:prSet loTypeId="urn:microsoft.com/office/officeart/2005/8/layout/radial4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h-TH"/>
        </a:p>
      </dgm:t>
    </dgm:pt>
    <dgm:pt modelId="{73CBB93A-DE56-4FC0-8F15-67C08640337C}">
      <dgm:prSet phldrT="[ข้อความ]"/>
      <dgm:spPr/>
      <dgm:t>
        <a:bodyPr/>
        <a:lstStyle/>
        <a:p>
          <a:r>
            <a:rPr lang="th-TH" dirty="0" smtClean="0">
              <a:solidFill>
                <a:schemeClr val="tx1"/>
              </a:solidFill>
            </a:rPr>
            <a:t>ด้าน</a:t>
          </a:r>
        </a:p>
        <a:p>
          <a:r>
            <a:rPr lang="th-TH" dirty="0" smtClean="0">
              <a:solidFill>
                <a:schemeClr val="tx1"/>
              </a:solidFill>
            </a:rPr>
            <a:t>การวิจัย</a:t>
          </a:r>
          <a:endParaRPr lang="th-TH" dirty="0">
            <a:solidFill>
              <a:schemeClr val="tx1"/>
            </a:solidFill>
          </a:endParaRPr>
        </a:p>
      </dgm:t>
    </dgm:pt>
    <dgm:pt modelId="{7EEBBC71-4413-4F74-B6E8-881110B8E99E}" type="parTrans" cxnId="{EAA26A01-1A11-416C-A8C8-7FA044335793}">
      <dgm:prSet/>
      <dgm:spPr/>
      <dgm:t>
        <a:bodyPr/>
        <a:lstStyle/>
        <a:p>
          <a:endParaRPr lang="th-TH"/>
        </a:p>
      </dgm:t>
    </dgm:pt>
    <dgm:pt modelId="{C4611356-3225-4EA7-BFBA-D769EC7ADEA3}" type="sibTrans" cxnId="{EAA26A01-1A11-416C-A8C8-7FA044335793}">
      <dgm:prSet/>
      <dgm:spPr/>
      <dgm:t>
        <a:bodyPr/>
        <a:lstStyle/>
        <a:p>
          <a:endParaRPr lang="th-TH"/>
        </a:p>
      </dgm:t>
    </dgm:pt>
    <dgm:pt modelId="{36E0C78E-2920-4BDF-A058-57DFD1A47FBD}">
      <dgm:prSet phldrT="[ข้อความ]"/>
      <dgm:spPr/>
      <dgm:t>
        <a:bodyPr/>
        <a:lstStyle/>
        <a:p>
          <a:r>
            <a:rPr lang="th-TH" dirty="0" err="1" smtClean="0"/>
            <a:t>สกอ.</a:t>
          </a:r>
          <a:r>
            <a:rPr lang="th-TH" dirty="0" smtClean="0"/>
            <a:t/>
          </a:r>
          <a:br>
            <a:rPr lang="th-TH" dirty="0" smtClean="0"/>
          </a:br>
          <a:r>
            <a:rPr lang="th-TH" dirty="0" smtClean="0"/>
            <a:t>4.3</a:t>
          </a:r>
          <a:endParaRPr lang="th-TH" dirty="0"/>
        </a:p>
      </dgm:t>
    </dgm:pt>
    <dgm:pt modelId="{36572231-20DB-4B13-84F4-487DC328A4C5}" type="parTrans" cxnId="{D393084A-53E2-4123-B157-8F0B7A870B98}">
      <dgm:prSet/>
      <dgm:spPr/>
      <dgm:t>
        <a:bodyPr/>
        <a:lstStyle/>
        <a:p>
          <a:endParaRPr lang="th-TH"/>
        </a:p>
      </dgm:t>
    </dgm:pt>
    <dgm:pt modelId="{760A5CA6-CB24-487D-BC12-8630C876AA06}" type="sibTrans" cxnId="{D393084A-53E2-4123-B157-8F0B7A870B98}">
      <dgm:prSet/>
      <dgm:spPr/>
      <dgm:t>
        <a:bodyPr/>
        <a:lstStyle/>
        <a:p>
          <a:endParaRPr lang="th-TH"/>
        </a:p>
      </dgm:t>
    </dgm:pt>
    <dgm:pt modelId="{95F7DE5D-50AC-4AFB-B0CC-851C283217F3}">
      <dgm:prSet phldrT="[ข้อความ]"/>
      <dgm:spPr/>
      <dgm:t>
        <a:bodyPr/>
        <a:lstStyle/>
        <a:p>
          <a:r>
            <a:rPr lang="th-TH" dirty="0" smtClean="0"/>
            <a:t>สมศ.5</a:t>
          </a:r>
          <a:endParaRPr lang="th-TH" dirty="0"/>
        </a:p>
      </dgm:t>
    </dgm:pt>
    <dgm:pt modelId="{FE899FBD-F9DE-4FFE-B08E-352F5E9561D3}" type="parTrans" cxnId="{C3F0FEEB-C2BF-43C9-B21D-3257546A05EB}">
      <dgm:prSet/>
      <dgm:spPr/>
      <dgm:t>
        <a:bodyPr/>
        <a:lstStyle/>
        <a:p>
          <a:endParaRPr lang="th-TH"/>
        </a:p>
      </dgm:t>
    </dgm:pt>
    <dgm:pt modelId="{AB708112-1440-4265-9FEF-D22ABF6AA7FB}" type="sibTrans" cxnId="{C3F0FEEB-C2BF-43C9-B21D-3257546A05EB}">
      <dgm:prSet/>
      <dgm:spPr/>
      <dgm:t>
        <a:bodyPr/>
        <a:lstStyle/>
        <a:p>
          <a:endParaRPr lang="th-TH"/>
        </a:p>
      </dgm:t>
    </dgm:pt>
    <dgm:pt modelId="{5BD25385-8187-4A8C-8FD7-61256BBC040A}">
      <dgm:prSet phldrT="[ข้อความ]"/>
      <dgm:spPr/>
      <dgm:t>
        <a:bodyPr/>
        <a:lstStyle/>
        <a:p>
          <a:r>
            <a:rPr lang="th-TH" dirty="0" smtClean="0"/>
            <a:t>สมศ.7</a:t>
          </a:r>
          <a:endParaRPr lang="th-TH" dirty="0"/>
        </a:p>
      </dgm:t>
    </dgm:pt>
    <dgm:pt modelId="{DFCA8C7D-FFA6-4D74-A3F4-67798E2B3194}" type="parTrans" cxnId="{2013416C-B7CE-4DDC-AA1D-90377A3BB6C8}">
      <dgm:prSet/>
      <dgm:spPr/>
      <dgm:t>
        <a:bodyPr/>
        <a:lstStyle/>
        <a:p>
          <a:endParaRPr lang="th-TH"/>
        </a:p>
      </dgm:t>
    </dgm:pt>
    <dgm:pt modelId="{5EAF90EC-79EC-4F38-B669-4AFF9CACDAFF}" type="sibTrans" cxnId="{2013416C-B7CE-4DDC-AA1D-90377A3BB6C8}">
      <dgm:prSet/>
      <dgm:spPr/>
      <dgm:t>
        <a:bodyPr/>
        <a:lstStyle/>
        <a:p>
          <a:endParaRPr lang="th-TH"/>
        </a:p>
      </dgm:t>
    </dgm:pt>
    <dgm:pt modelId="{9396FBB9-A0EF-4092-B26B-2942DC26BE5C}">
      <dgm:prSet/>
      <dgm:spPr/>
      <dgm:t>
        <a:bodyPr/>
        <a:lstStyle/>
        <a:p>
          <a:r>
            <a:rPr lang="th-TH" dirty="0" smtClean="0"/>
            <a:t>สมศ.6</a:t>
          </a:r>
          <a:endParaRPr lang="th-TH" dirty="0"/>
        </a:p>
      </dgm:t>
    </dgm:pt>
    <dgm:pt modelId="{9D68DD79-20C7-4AD8-A6CD-F6A2DA17AC23}" type="parTrans" cxnId="{50FB416C-062C-40D8-81CB-BF2986D8557A}">
      <dgm:prSet/>
      <dgm:spPr/>
      <dgm:t>
        <a:bodyPr/>
        <a:lstStyle/>
        <a:p>
          <a:endParaRPr lang="th-TH"/>
        </a:p>
      </dgm:t>
    </dgm:pt>
    <dgm:pt modelId="{3B4447CE-0C40-4DAA-8B55-E8A009E570E5}" type="sibTrans" cxnId="{50FB416C-062C-40D8-81CB-BF2986D8557A}">
      <dgm:prSet/>
      <dgm:spPr/>
      <dgm:t>
        <a:bodyPr/>
        <a:lstStyle/>
        <a:p>
          <a:endParaRPr lang="th-TH"/>
        </a:p>
      </dgm:t>
    </dgm:pt>
    <dgm:pt modelId="{1079E487-A328-472F-B7DE-9EBCF0FFE685}" type="pres">
      <dgm:prSet presAssocID="{9723D885-D722-4349-A444-8DFCCBF2BFF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246510E1-A0D3-499B-A78E-0E33F09D74C0}" type="pres">
      <dgm:prSet presAssocID="{73CBB93A-DE56-4FC0-8F15-67C08640337C}" presName="centerShape" presStyleLbl="node0" presStyleIdx="0" presStyleCnt="1" custLinFactNeighborX="1271" custLinFactNeighborY="-956"/>
      <dgm:spPr/>
      <dgm:t>
        <a:bodyPr/>
        <a:lstStyle/>
        <a:p>
          <a:endParaRPr lang="th-TH"/>
        </a:p>
      </dgm:t>
    </dgm:pt>
    <dgm:pt modelId="{18AF9A63-FA0F-4874-A069-4CD45E22261D}" type="pres">
      <dgm:prSet presAssocID="{36572231-20DB-4B13-84F4-487DC328A4C5}" presName="parTrans" presStyleLbl="bgSibTrans2D1" presStyleIdx="0" presStyleCnt="4" custLinFactNeighborX="2305" custLinFactNeighborY="1956"/>
      <dgm:spPr/>
      <dgm:t>
        <a:bodyPr/>
        <a:lstStyle/>
        <a:p>
          <a:endParaRPr lang="th-TH"/>
        </a:p>
      </dgm:t>
    </dgm:pt>
    <dgm:pt modelId="{8E16F257-A449-43DF-8CE6-697EE0E938E1}" type="pres">
      <dgm:prSet presAssocID="{36E0C78E-2920-4BDF-A058-57DFD1A47FBD}" presName="node" presStyleLbl="node1" presStyleIdx="0" presStyleCnt="4" custScaleX="9673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56B3765-76F2-4893-AA63-90326BA9BA14}" type="pres">
      <dgm:prSet presAssocID="{FE899FBD-F9DE-4FFE-B08E-352F5E9561D3}" presName="parTrans" presStyleLbl="bgSibTrans2D1" presStyleIdx="1" presStyleCnt="4"/>
      <dgm:spPr/>
      <dgm:t>
        <a:bodyPr/>
        <a:lstStyle/>
        <a:p>
          <a:endParaRPr lang="th-TH"/>
        </a:p>
      </dgm:t>
    </dgm:pt>
    <dgm:pt modelId="{07A97D5D-543D-412D-A1ED-7AF82486C1B5}" type="pres">
      <dgm:prSet presAssocID="{95F7DE5D-50AC-4AFB-B0CC-851C283217F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6EA8CC7-ADA9-4BBE-AAEF-BE46BEC9ED89}" type="pres">
      <dgm:prSet presAssocID="{9D68DD79-20C7-4AD8-A6CD-F6A2DA17AC23}" presName="parTrans" presStyleLbl="bgSibTrans2D1" presStyleIdx="2" presStyleCnt="4"/>
      <dgm:spPr/>
      <dgm:t>
        <a:bodyPr/>
        <a:lstStyle/>
        <a:p>
          <a:endParaRPr lang="th-TH"/>
        </a:p>
      </dgm:t>
    </dgm:pt>
    <dgm:pt modelId="{EE9670B5-9710-4A23-8E54-ECE63E897B51}" type="pres">
      <dgm:prSet presAssocID="{9396FBB9-A0EF-4092-B26B-2942DC26BE5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2A2A2FE-E4FD-4029-B307-9D90DB196A0C}" type="pres">
      <dgm:prSet presAssocID="{DFCA8C7D-FFA6-4D74-A3F4-67798E2B3194}" presName="parTrans" presStyleLbl="bgSibTrans2D1" presStyleIdx="3" presStyleCnt="4"/>
      <dgm:spPr/>
      <dgm:t>
        <a:bodyPr/>
        <a:lstStyle/>
        <a:p>
          <a:endParaRPr lang="th-TH"/>
        </a:p>
      </dgm:t>
    </dgm:pt>
    <dgm:pt modelId="{C485EDFB-5183-4864-96E7-B732A1DE65CC}" type="pres">
      <dgm:prSet presAssocID="{5BD25385-8187-4A8C-8FD7-61256BBC040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414D1E17-42C4-4FDA-BD33-6EB5AB49BD07}" type="presOf" srcId="{9723D885-D722-4349-A444-8DFCCBF2BFFF}" destId="{1079E487-A328-472F-B7DE-9EBCF0FFE685}" srcOrd="0" destOrd="0" presId="urn:microsoft.com/office/officeart/2005/8/layout/radial4"/>
    <dgm:cxn modelId="{428D0252-3F10-4304-847B-EDE502A88D9B}" type="presOf" srcId="{FE899FBD-F9DE-4FFE-B08E-352F5E9561D3}" destId="{556B3765-76F2-4893-AA63-90326BA9BA14}" srcOrd="0" destOrd="0" presId="urn:microsoft.com/office/officeart/2005/8/layout/radial4"/>
    <dgm:cxn modelId="{75E53F18-A8C5-4412-91EB-1949DF6CEEBF}" type="presOf" srcId="{DFCA8C7D-FFA6-4D74-A3F4-67798E2B3194}" destId="{12A2A2FE-E4FD-4029-B307-9D90DB196A0C}" srcOrd="0" destOrd="0" presId="urn:microsoft.com/office/officeart/2005/8/layout/radial4"/>
    <dgm:cxn modelId="{C3F0FEEB-C2BF-43C9-B21D-3257546A05EB}" srcId="{73CBB93A-DE56-4FC0-8F15-67C08640337C}" destId="{95F7DE5D-50AC-4AFB-B0CC-851C283217F3}" srcOrd="1" destOrd="0" parTransId="{FE899FBD-F9DE-4FFE-B08E-352F5E9561D3}" sibTransId="{AB708112-1440-4265-9FEF-D22ABF6AA7FB}"/>
    <dgm:cxn modelId="{BEDB06B8-260E-432F-BF76-6308B78831F0}" type="presOf" srcId="{73CBB93A-DE56-4FC0-8F15-67C08640337C}" destId="{246510E1-A0D3-499B-A78E-0E33F09D74C0}" srcOrd="0" destOrd="0" presId="urn:microsoft.com/office/officeart/2005/8/layout/radial4"/>
    <dgm:cxn modelId="{2013416C-B7CE-4DDC-AA1D-90377A3BB6C8}" srcId="{73CBB93A-DE56-4FC0-8F15-67C08640337C}" destId="{5BD25385-8187-4A8C-8FD7-61256BBC040A}" srcOrd="3" destOrd="0" parTransId="{DFCA8C7D-FFA6-4D74-A3F4-67798E2B3194}" sibTransId="{5EAF90EC-79EC-4F38-B669-4AFF9CACDAFF}"/>
    <dgm:cxn modelId="{EAA26A01-1A11-416C-A8C8-7FA044335793}" srcId="{9723D885-D722-4349-A444-8DFCCBF2BFFF}" destId="{73CBB93A-DE56-4FC0-8F15-67C08640337C}" srcOrd="0" destOrd="0" parTransId="{7EEBBC71-4413-4F74-B6E8-881110B8E99E}" sibTransId="{C4611356-3225-4EA7-BFBA-D769EC7ADEA3}"/>
    <dgm:cxn modelId="{B5B61426-5BDF-400B-9384-5DFFF660E1DA}" type="presOf" srcId="{5BD25385-8187-4A8C-8FD7-61256BBC040A}" destId="{C485EDFB-5183-4864-96E7-B732A1DE65CC}" srcOrd="0" destOrd="0" presId="urn:microsoft.com/office/officeart/2005/8/layout/radial4"/>
    <dgm:cxn modelId="{710679A9-E114-4484-BB78-A6DF9312B0E9}" type="presOf" srcId="{95F7DE5D-50AC-4AFB-B0CC-851C283217F3}" destId="{07A97D5D-543D-412D-A1ED-7AF82486C1B5}" srcOrd="0" destOrd="0" presId="urn:microsoft.com/office/officeart/2005/8/layout/radial4"/>
    <dgm:cxn modelId="{B7999683-6FA6-4F44-BEFF-87096C95CB62}" type="presOf" srcId="{36E0C78E-2920-4BDF-A058-57DFD1A47FBD}" destId="{8E16F257-A449-43DF-8CE6-697EE0E938E1}" srcOrd="0" destOrd="0" presId="urn:microsoft.com/office/officeart/2005/8/layout/radial4"/>
    <dgm:cxn modelId="{36094A65-C138-42CF-B68E-BD6FA507047F}" type="presOf" srcId="{36572231-20DB-4B13-84F4-487DC328A4C5}" destId="{18AF9A63-FA0F-4874-A069-4CD45E22261D}" srcOrd="0" destOrd="0" presId="urn:microsoft.com/office/officeart/2005/8/layout/radial4"/>
    <dgm:cxn modelId="{CF43D3A1-EF49-44FF-B625-E905988AB5D0}" type="presOf" srcId="{9D68DD79-20C7-4AD8-A6CD-F6A2DA17AC23}" destId="{16EA8CC7-ADA9-4BBE-AAEF-BE46BEC9ED89}" srcOrd="0" destOrd="0" presId="urn:microsoft.com/office/officeart/2005/8/layout/radial4"/>
    <dgm:cxn modelId="{D393084A-53E2-4123-B157-8F0B7A870B98}" srcId="{73CBB93A-DE56-4FC0-8F15-67C08640337C}" destId="{36E0C78E-2920-4BDF-A058-57DFD1A47FBD}" srcOrd="0" destOrd="0" parTransId="{36572231-20DB-4B13-84F4-487DC328A4C5}" sibTransId="{760A5CA6-CB24-487D-BC12-8630C876AA06}"/>
    <dgm:cxn modelId="{0755E87C-8100-4013-A26D-694F63F3EC10}" type="presOf" srcId="{9396FBB9-A0EF-4092-B26B-2942DC26BE5C}" destId="{EE9670B5-9710-4A23-8E54-ECE63E897B51}" srcOrd="0" destOrd="0" presId="urn:microsoft.com/office/officeart/2005/8/layout/radial4"/>
    <dgm:cxn modelId="{50FB416C-062C-40D8-81CB-BF2986D8557A}" srcId="{73CBB93A-DE56-4FC0-8F15-67C08640337C}" destId="{9396FBB9-A0EF-4092-B26B-2942DC26BE5C}" srcOrd="2" destOrd="0" parTransId="{9D68DD79-20C7-4AD8-A6CD-F6A2DA17AC23}" sibTransId="{3B4447CE-0C40-4DAA-8B55-E8A009E570E5}"/>
    <dgm:cxn modelId="{261AB4EB-1077-4E83-BD79-04882E86A28F}" type="presParOf" srcId="{1079E487-A328-472F-B7DE-9EBCF0FFE685}" destId="{246510E1-A0D3-499B-A78E-0E33F09D74C0}" srcOrd="0" destOrd="0" presId="urn:microsoft.com/office/officeart/2005/8/layout/radial4"/>
    <dgm:cxn modelId="{70116EF9-8E36-4DE1-B905-FE07AB4BA0A9}" type="presParOf" srcId="{1079E487-A328-472F-B7DE-9EBCF0FFE685}" destId="{18AF9A63-FA0F-4874-A069-4CD45E22261D}" srcOrd="1" destOrd="0" presId="urn:microsoft.com/office/officeart/2005/8/layout/radial4"/>
    <dgm:cxn modelId="{6178800A-7FE9-4514-A531-A6D3D2794609}" type="presParOf" srcId="{1079E487-A328-472F-B7DE-9EBCF0FFE685}" destId="{8E16F257-A449-43DF-8CE6-697EE0E938E1}" srcOrd="2" destOrd="0" presId="urn:microsoft.com/office/officeart/2005/8/layout/radial4"/>
    <dgm:cxn modelId="{9C8378B8-5C51-446C-A6B1-2454A3474A90}" type="presParOf" srcId="{1079E487-A328-472F-B7DE-9EBCF0FFE685}" destId="{556B3765-76F2-4893-AA63-90326BA9BA14}" srcOrd="3" destOrd="0" presId="urn:microsoft.com/office/officeart/2005/8/layout/radial4"/>
    <dgm:cxn modelId="{038B968B-F0BA-4EEE-90A4-1FC4E315DE1B}" type="presParOf" srcId="{1079E487-A328-472F-B7DE-9EBCF0FFE685}" destId="{07A97D5D-543D-412D-A1ED-7AF82486C1B5}" srcOrd="4" destOrd="0" presId="urn:microsoft.com/office/officeart/2005/8/layout/radial4"/>
    <dgm:cxn modelId="{15678C9C-5F3C-439E-9BE0-5E4B82D130DE}" type="presParOf" srcId="{1079E487-A328-472F-B7DE-9EBCF0FFE685}" destId="{16EA8CC7-ADA9-4BBE-AAEF-BE46BEC9ED89}" srcOrd="5" destOrd="0" presId="urn:microsoft.com/office/officeart/2005/8/layout/radial4"/>
    <dgm:cxn modelId="{08C87061-7E60-4DCA-8D77-3291D8DF5872}" type="presParOf" srcId="{1079E487-A328-472F-B7DE-9EBCF0FFE685}" destId="{EE9670B5-9710-4A23-8E54-ECE63E897B51}" srcOrd="6" destOrd="0" presId="urn:microsoft.com/office/officeart/2005/8/layout/radial4"/>
    <dgm:cxn modelId="{482D7F3E-07B0-46F0-9F17-16939447ACB0}" type="presParOf" srcId="{1079E487-A328-472F-B7DE-9EBCF0FFE685}" destId="{12A2A2FE-E4FD-4029-B307-9D90DB196A0C}" srcOrd="7" destOrd="0" presId="urn:microsoft.com/office/officeart/2005/8/layout/radial4"/>
    <dgm:cxn modelId="{2844FC17-AA5A-4971-A7DB-6B2A9802F13D}" type="presParOf" srcId="{1079E487-A328-472F-B7DE-9EBCF0FFE685}" destId="{C485EDFB-5183-4864-96E7-B732A1DE65CC}" srcOrd="8" destOrd="0" presId="urn:microsoft.com/office/officeart/2005/8/layout/radial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D6500AE-D551-4CFE-89BD-DF1837240A4F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th-TH"/>
        </a:p>
      </dgm:t>
    </dgm:pt>
    <dgm:pt modelId="{1811D0AA-B340-4CD6-8351-2DC6A17583DA}">
      <dgm:prSet phldrT="[ข้อความ]" custT="1"/>
      <dgm:spPr/>
      <dgm:t>
        <a:bodyPr/>
        <a:lstStyle/>
        <a:p>
          <a:r>
            <a:rPr lang="th-TH" sz="2400" b="1" dirty="0" smtClean="0">
              <a:latin typeface="TH SarabunPSK" pitchFamily="34" charset="-34"/>
              <a:cs typeface="TH SarabunPSK" pitchFamily="34" charset="-34"/>
            </a:rPr>
            <a:t>เชิงสาธารณะ</a:t>
          </a:r>
          <a:endParaRPr lang="th-TH" sz="2400" b="1" dirty="0">
            <a:latin typeface="TH SarabunPSK" pitchFamily="34" charset="-34"/>
            <a:cs typeface="TH SarabunPSK" pitchFamily="34" charset="-34"/>
          </a:endParaRPr>
        </a:p>
      </dgm:t>
    </dgm:pt>
    <dgm:pt modelId="{35B20FF9-C6CE-4AA5-B9FF-10CB56ACDC1C}" type="parTrans" cxnId="{3395740B-F7DD-45C6-924D-29F60AAA7484}">
      <dgm:prSet/>
      <dgm:spPr/>
      <dgm:t>
        <a:bodyPr/>
        <a:lstStyle/>
        <a:p>
          <a:endParaRPr lang="th-TH" sz="1800"/>
        </a:p>
      </dgm:t>
    </dgm:pt>
    <dgm:pt modelId="{C7E17E0A-05EB-4E0B-BB21-D5AB238F9F76}" type="sibTrans" cxnId="{3395740B-F7DD-45C6-924D-29F60AAA7484}">
      <dgm:prSet/>
      <dgm:spPr/>
      <dgm:t>
        <a:bodyPr/>
        <a:lstStyle/>
        <a:p>
          <a:endParaRPr lang="th-TH" sz="1800"/>
        </a:p>
      </dgm:t>
    </dgm:pt>
    <dgm:pt modelId="{A6DFD7B9-6B93-47C4-BC84-BC3963BC8262}">
      <dgm:prSet phldrT="[ข้อความ]" custT="1"/>
      <dgm:spPr/>
      <dgm:t>
        <a:bodyPr/>
        <a:lstStyle/>
        <a:p>
          <a:r>
            <a:rPr lang="th-TH" sz="2800" b="1" dirty="0" smtClean="0">
              <a:solidFill>
                <a:srgbClr val="FFFF00"/>
              </a:solidFill>
              <a:latin typeface="TH SarabunPSK" pitchFamily="34" charset="-34"/>
              <a:cs typeface="TH SarabunPSK" pitchFamily="34" charset="-34"/>
            </a:rPr>
            <a:t>เชิงพาณิชย์</a:t>
          </a:r>
          <a:endParaRPr lang="th-TH" sz="2800" b="1" dirty="0">
            <a:solidFill>
              <a:srgbClr val="FFFF00"/>
            </a:solidFill>
            <a:latin typeface="TH SarabunPSK" pitchFamily="34" charset="-34"/>
            <a:cs typeface="TH SarabunPSK" pitchFamily="34" charset="-34"/>
          </a:endParaRPr>
        </a:p>
      </dgm:t>
    </dgm:pt>
    <dgm:pt modelId="{709862C7-17C4-4080-BBCF-756C22DB8EBA}" type="parTrans" cxnId="{F80D84DA-DE94-4FD6-AFBD-7F4FE99DE4A0}">
      <dgm:prSet/>
      <dgm:spPr/>
      <dgm:t>
        <a:bodyPr/>
        <a:lstStyle/>
        <a:p>
          <a:endParaRPr lang="th-TH" sz="1800"/>
        </a:p>
      </dgm:t>
    </dgm:pt>
    <dgm:pt modelId="{9622D707-86D3-4384-BDFD-1F52BB0FDA71}" type="sibTrans" cxnId="{F80D84DA-DE94-4FD6-AFBD-7F4FE99DE4A0}">
      <dgm:prSet/>
      <dgm:spPr/>
      <dgm:t>
        <a:bodyPr/>
        <a:lstStyle/>
        <a:p>
          <a:endParaRPr lang="th-TH" sz="1800"/>
        </a:p>
      </dgm:t>
    </dgm:pt>
    <dgm:pt modelId="{E80F0CFF-7A8D-47EF-A715-2F070A5628CF}">
      <dgm:prSet phldrT="[ข้อความ]" custT="1"/>
      <dgm:spPr/>
      <dgm:t>
        <a:bodyPr/>
        <a:lstStyle/>
        <a:p>
          <a:r>
            <a:rPr lang="th-TH" sz="2800" b="1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rPr>
            <a:t>เช่น งานวิจัยหรืองานสร้างสรรค์ที่นำไปสู่การพัฒนาสิ่งประดิษฐ์ หรือผลิตภัณฑ์ซึ่งก่อให้เกิดรายได้หรือนำไปสู่การเพิ่มประสิทธิภาพการผลิต</a:t>
          </a:r>
          <a:endParaRPr lang="th-TH" sz="2800" b="1" dirty="0">
            <a:solidFill>
              <a:srgbClr val="FF0000"/>
            </a:solidFill>
            <a:latin typeface="TH SarabunPSK" pitchFamily="34" charset="-34"/>
            <a:cs typeface="TH SarabunPSK" pitchFamily="34" charset="-34"/>
          </a:endParaRPr>
        </a:p>
      </dgm:t>
    </dgm:pt>
    <dgm:pt modelId="{AC859459-74DA-43E5-A869-FC36D457F9FC}" type="parTrans" cxnId="{5EC78DFF-25D4-429E-A9DA-D9A5D6F1B1CA}">
      <dgm:prSet/>
      <dgm:spPr/>
      <dgm:t>
        <a:bodyPr/>
        <a:lstStyle/>
        <a:p>
          <a:endParaRPr lang="th-TH" sz="1800"/>
        </a:p>
      </dgm:t>
    </dgm:pt>
    <dgm:pt modelId="{1BAA8227-652A-4B74-B8EA-78573D8FA2C2}" type="sibTrans" cxnId="{5EC78DFF-25D4-429E-A9DA-D9A5D6F1B1CA}">
      <dgm:prSet/>
      <dgm:spPr/>
      <dgm:t>
        <a:bodyPr/>
        <a:lstStyle/>
        <a:p>
          <a:endParaRPr lang="th-TH" sz="1800"/>
        </a:p>
      </dgm:t>
    </dgm:pt>
    <dgm:pt modelId="{B94B64E0-BECE-4CF3-9A6B-57113E769805}">
      <dgm:prSet phldrT="[ข้อความ]" custT="1"/>
      <dgm:spPr/>
      <dgm:t>
        <a:bodyPr/>
        <a:lstStyle/>
        <a:p>
          <a:r>
            <a:rPr lang="th-TH" sz="2800" b="1" dirty="0" smtClean="0">
              <a:latin typeface="TH SarabunPSK" pitchFamily="34" charset="-34"/>
              <a:cs typeface="TH SarabunPSK" pitchFamily="34" charset="-34"/>
            </a:rPr>
            <a:t>เชิงนโยบาย</a:t>
          </a:r>
          <a:endParaRPr lang="th-TH" sz="2800" b="1" dirty="0">
            <a:latin typeface="TH SarabunPSK" pitchFamily="34" charset="-34"/>
            <a:cs typeface="TH SarabunPSK" pitchFamily="34" charset="-34"/>
          </a:endParaRPr>
        </a:p>
      </dgm:t>
    </dgm:pt>
    <dgm:pt modelId="{CD8AC531-C367-4D48-A576-53B2C8CA3B7E}" type="parTrans" cxnId="{5B5231FA-4A17-41D3-B685-F1FF251D9430}">
      <dgm:prSet/>
      <dgm:spPr/>
      <dgm:t>
        <a:bodyPr/>
        <a:lstStyle/>
        <a:p>
          <a:endParaRPr lang="th-TH" sz="1800"/>
        </a:p>
      </dgm:t>
    </dgm:pt>
    <dgm:pt modelId="{3FD6E626-9953-40FB-8F50-3793F073014C}" type="sibTrans" cxnId="{5B5231FA-4A17-41D3-B685-F1FF251D9430}">
      <dgm:prSet/>
      <dgm:spPr/>
      <dgm:t>
        <a:bodyPr/>
        <a:lstStyle/>
        <a:p>
          <a:endParaRPr lang="th-TH" sz="1800"/>
        </a:p>
      </dgm:t>
    </dgm:pt>
    <dgm:pt modelId="{03AF6FD5-95EB-4FA3-B695-571EDB5E2A97}">
      <dgm:prSet custT="1"/>
      <dgm:spPr/>
      <dgm:t>
        <a:bodyPr/>
        <a:lstStyle/>
        <a:p>
          <a:r>
            <a:rPr lang="th-TH" sz="2000" b="1" dirty="0" smtClean="0">
              <a:latin typeface="TH SarabunPSK" pitchFamily="34" charset="-34"/>
              <a:cs typeface="TH SarabunPSK" pitchFamily="34" charset="-34"/>
            </a:rPr>
            <a:t>ทางอ้อมของงานสร้างสรรค์</a:t>
          </a:r>
          <a:endParaRPr lang="en-US" sz="2000" b="1" dirty="0">
            <a:latin typeface="TH SarabunPSK" pitchFamily="34" charset="-34"/>
            <a:cs typeface="TH SarabunPSK" pitchFamily="34" charset="-34"/>
          </a:endParaRPr>
        </a:p>
      </dgm:t>
    </dgm:pt>
    <dgm:pt modelId="{649F672A-2EA0-47CB-B0CD-73BCCBF159CA}" type="parTrans" cxnId="{170F911A-0426-4FFA-9661-24F92C5955AA}">
      <dgm:prSet/>
      <dgm:spPr/>
      <dgm:t>
        <a:bodyPr/>
        <a:lstStyle/>
        <a:p>
          <a:endParaRPr lang="th-TH" sz="1800"/>
        </a:p>
      </dgm:t>
    </dgm:pt>
    <dgm:pt modelId="{9A1323E3-6BF5-45AF-BC70-D85D5C3339AB}" type="sibTrans" cxnId="{170F911A-0426-4FFA-9661-24F92C5955AA}">
      <dgm:prSet/>
      <dgm:spPr/>
      <dgm:t>
        <a:bodyPr/>
        <a:lstStyle/>
        <a:p>
          <a:endParaRPr lang="th-TH" sz="1800"/>
        </a:p>
      </dgm:t>
    </dgm:pt>
    <dgm:pt modelId="{A927D5E2-9498-49F6-993B-28860E10CAFB}">
      <dgm:prSet custT="1"/>
      <dgm:spPr/>
      <dgm:t>
        <a:bodyPr/>
        <a:lstStyle/>
        <a:p>
          <a:r>
            <a:rPr lang="th-TH" sz="2800" dirty="0" smtClean="0"/>
            <a:t>การสร้างคุณค่าทางจิตใจ เช่นงานศิลปะ</a:t>
          </a:r>
          <a:endParaRPr lang="th-TH" sz="2800" dirty="0"/>
        </a:p>
      </dgm:t>
    </dgm:pt>
    <dgm:pt modelId="{55E6622E-804C-44D4-9A50-7F1F39024A8D}" type="parTrans" cxnId="{24029B2C-9D9A-4FB9-A11C-AC9ED0A022F2}">
      <dgm:prSet/>
      <dgm:spPr/>
      <dgm:t>
        <a:bodyPr/>
        <a:lstStyle/>
        <a:p>
          <a:endParaRPr lang="th-TH" sz="1800"/>
        </a:p>
      </dgm:t>
    </dgm:pt>
    <dgm:pt modelId="{F455DC35-3616-4C60-9F5C-913FF74BD4B8}" type="sibTrans" cxnId="{24029B2C-9D9A-4FB9-A11C-AC9ED0A022F2}">
      <dgm:prSet/>
      <dgm:spPr/>
      <dgm:t>
        <a:bodyPr/>
        <a:lstStyle/>
        <a:p>
          <a:endParaRPr lang="th-TH" sz="1800"/>
        </a:p>
      </dgm:t>
    </dgm:pt>
    <dgm:pt modelId="{8A22C40E-80B9-4957-B6C6-B72784C69DE6}">
      <dgm:prSet custT="1"/>
      <dgm:spPr/>
      <dgm:t>
        <a:bodyPr/>
        <a:lstStyle/>
        <a:p>
          <a:r>
            <a:rPr lang="th-TH" sz="2800" dirty="0" smtClean="0"/>
            <a:t>การนำไปประกอบเป็นข้อมูลการประกาศใช้กฎหมายหรือกำหนดมาตรการ กฎเกณฑ์ต่างๆ โดยองค์กรหรือหน่วยงานภาครัฐและเอกชน เป็นต้น</a:t>
          </a:r>
          <a:endParaRPr lang="th-TH" sz="2800" dirty="0"/>
        </a:p>
      </dgm:t>
    </dgm:pt>
    <dgm:pt modelId="{3777A906-8C8A-4947-91D6-A9DDDAECC32D}" type="parTrans" cxnId="{DFB11838-AB61-4A13-B970-84F84CC331AD}">
      <dgm:prSet/>
      <dgm:spPr/>
      <dgm:t>
        <a:bodyPr/>
        <a:lstStyle/>
        <a:p>
          <a:endParaRPr lang="th-TH" sz="1800"/>
        </a:p>
      </dgm:t>
    </dgm:pt>
    <dgm:pt modelId="{0B4A5BF3-1A16-4A84-AA84-6F737F2E3350}" type="sibTrans" cxnId="{DFB11838-AB61-4A13-B970-84F84CC331AD}">
      <dgm:prSet/>
      <dgm:spPr/>
      <dgm:t>
        <a:bodyPr/>
        <a:lstStyle/>
        <a:p>
          <a:endParaRPr lang="th-TH" sz="1800"/>
        </a:p>
      </dgm:t>
    </dgm:pt>
    <dgm:pt modelId="{1D8C5AC7-B3A6-4BBD-832F-8F0A73137BE8}">
      <dgm:prSet phldrT="[ข้อความ]" custT="1"/>
      <dgm:spPr/>
      <dgm:t>
        <a:bodyPr/>
        <a:lstStyle/>
        <a:p>
          <a:pPr algn="l"/>
          <a:r>
            <a:rPr lang="th-TH" sz="2400" dirty="0" smtClean="0">
              <a:latin typeface="TH SarabunPSK" pitchFamily="34" charset="-34"/>
              <a:cs typeface="TH SarabunPSK" pitchFamily="34" charset="-34"/>
            </a:rPr>
            <a:t>เกิดประโยชน์แก่ สาธารณชน ในเรื่องต่างๆ ที่ ทำให้คุณภาพชีวิตและเศรษฐกิจของประชาชนดีขึ้น ได้แก่ การใช้ประโยชน์ด้านสาธารณสุข ด้านการบริหารจัดการสำหรับวิสาหกิจขนาดกลางและขนาดย่อม (</a:t>
          </a:r>
          <a:r>
            <a:rPr lang="en-US" sz="2400" dirty="0" smtClean="0">
              <a:latin typeface="TH SarabunPSK" pitchFamily="34" charset="-34"/>
              <a:cs typeface="TH SarabunPSK" pitchFamily="34" charset="-34"/>
            </a:rPr>
            <a:t>SME) </a:t>
          </a:r>
          <a:r>
            <a:rPr lang="th-TH" sz="2400" dirty="0" smtClean="0">
              <a:latin typeface="TH SarabunPSK" pitchFamily="34" charset="-34"/>
              <a:cs typeface="TH SarabunPSK" pitchFamily="34" charset="-34"/>
            </a:rPr>
            <a:t>ด้านการส่งเสริมประชาธิปไตย ภาคประชาชน ด้านศิลปะและวัฒนธรรม ด้านวิถีชีวิตตามหลักปรัชญาของเศรษฐกิจพอเพียงเป็นต้น</a:t>
          </a:r>
          <a:endParaRPr lang="th-TH" sz="2400" dirty="0">
            <a:latin typeface="TH SarabunPSK" pitchFamily="34" charset="-34"/>
            <a:cs typeface="TH SarabunPSK" pitchFamily="34" charset="-34"/>
          </a:endParaRPr>
        </a:p>
      </dgm:t>
    </dgm:pt>
    <dgm:pt modelId="{174FFC6F-4597-4E1E-A591-16543E637442}" type="sibTrans" cxnId="{13B0A377-A1B8-48AB-B546-DF2DE33F9555}">
      <dgm:prSet/>
      <dgm:spPr/>
      <dgm:t>
        <a:bodyPr/>
        <a:lstStyle/>
        <a:p>
          <a:endParaRPr lang="th-TH" sz="1800"/>
        </a:p>
      </dgm:t>
    </dgm:pt>
    <dgm:pt modelId="{AB55BC7F-E9F8-4242-A89F-C11F237BF5E3}" type="parTrans" cxnId="{13B0A377-A1B8-48AB-B546-DF2DE33F9555}">
      <dgm:prSet/>
      <dgm:spPr/>
      <dgm:t>
        <a:bodyPr/>
        <a:lstStyle/>
        <a:p>
          <a:endParaRPr lang="th-TH" sz="1800"/>
        </a:p>
      </dgm:t>
    </dgm:pt>
    <dgm:pt modelId="{396A6838-DE16-4619-956E-A65324357EBE}" type="pres">
      <dgm:prSet presAssocID="{5D6500AE-D551-4CFE-89BD-DF1837240A4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13E267E6-3D50-417E-9585-554222FDC91E}" type="pres">
      <dgm:prSet presAssocID="{1811D0AA-B340-4CD6-8351-2DC6A17583DA}" presName="composite" presStyleCnt="0"/>
      <dgm:spPr/>
    </dgm:pt>
    <dgm:pt modelId="{E1354DE9-BE80-4B2C-A131-3F0402978A4D}" type="pres">
      <dgm:prSet presAssocID="{1811D0AA-B340-4CD6-8351-2DC6A17583DA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EA8574E-7A11-461E-A53E-B7090FB0BD60}" type="pres">
      <dgm:prSet presAssocID="{1811D0AA-B340-4CD6-8351-2DC6A17583DA}" presName="descendantText" presStyleLbl="alignAcc1" presStyleIdx="0" presStyleCnt="4" custScaleY="13421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18A4069-5C6C-41C0-A0BE-DB3BCE9B324D}" type="pres">
      <dgm:prSet presAssocID="{C7E17E0A-05EB-4E0B-BB21-D5AB238F9F76}" presName="sp" presStyleCnt="0"/>
      <dgm:spPr/>
    </dgm:pt>
    <dgm:pt modelId="{9CDB03C1-9EDC-49BA-BE9F-0B5864E59EB8}" type="pres">
      <dgm:prSet presAssocID="{A6DFD7B9-6B93-47C4-BC84-BC3963BC8262}" presName="composite" presStyleCnt="0"/>
      <dgm:spPr/>
    </dgm:pt>
    <dgm:pt modelId="{02C1A5AA-A107-4A7C-A7AF-B30FDCA612A2}" type="pres">
      <dgm:prSet presAssocID="{A6DFD7B9-6B93-47C4-BC84-BC3963BC8262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CA1DB3E-FE42-4F91-8A67-A4A52F4E3944}" type="pres">
      <dgm:prSet presAssocID="{A6DFD7B9-6B93-47C4-BC84-BC3963BC8262}" presName="descendantText" presStyleLbl="alignAcc1" presStyleIdx="1" presStyleCnt="4" custScaleY="118169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3D372B8-B502-415F-8330-2A24162BF8DE}" type="pres">
      <dgm:prSet presAssocID="{9622D707-86D3-4384-BDFD-1F52BB0FDA71}" presName="sp" presStyleCnt="0"/>
      <dgm:spPr/>
    </dgm:pt>
    <dgm:pt modelId="{55CD8C0F-A014-49EA-893B-4D0B6F78500E}" type="pres">
      <dgm:prSet presAssocID="{B94B64E0-BECE-4CF3-9A6B-57113E769805}" presName="composite" presStyleCnt="0"/>
      <dgm:spPr/>
    </dgm:pt>
    <dgm:pt modelId="{BDED95DC-2992-407B-92EE-476D45FB87B8}" type="pres">
      <dgm:prSet presAssocID="{B94B64E0-BECE-4CF3-9A6B-57113E769805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0226418-9BC6-427B-82E4-0FDA4CFFFE44}" type="pres">
      <dgm:prSet presAssocID="{B94B64E0-BECE-4CF3-9A6B-57113E769805}" presName="descendantText" presStyleLbl="alignAcc1" presStyleIdx="2" presStyleCnt="4" custLinFactNeighborX="0" custLinFactNeighborY="316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A45D1E8-E226-40B7-80D8-DE062CA7A109}" type="pres">
      <dgm:prSet presAssocID="{3FD6E626-9953-40FB-8F50-3793F073014C}" presName="sp" presStyleCnt="0"/>
      <dgm:spPr/>
    </dgm:pt>
    <dgm:pt modelId="{A5D2C340-8D2E-4321-AB88-CE46632EA1DF}" type="pres">
      <dgm:prSet presAssocID="{03AF6FD5-95EB-4FA3-B695-571EDB5E2A97}" presName="composite" presStyleCnt="0"/>
      <dgm:spPr/>
    </dgm:pt>
    <dgm:pt modelId="{B5EBA35F-1F76-414D-9614-4911A1806B6B}" type="pres">
      <dgm:prSet presAssocID="{03AF6FD5-95EB-4FA3-B695-571EDB5E2A97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BE3AE72-DCA5-4F16-BC0F-28D7C9DF67DD}" type="pres">
      <dgm:prSet presAssocID="{03AF6FD5-95EB-4FA3-B695-571EDB5E2A97}" presName="descendantText" presStyleLbl="alignAcc1" presStyleIdx="3" presStyleCnt="4" custLinFactNeighborX="0" custLinFactNeighborY="2731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1EF0FF47-EE99-4FD9-BEB0-530C6733B79D}" type="presOf" srcId="{03AF6FD5-95EB-4FA3-B695-571EDB5E2A97}" destId="{B5EBA35F-1F76-414D-9614-4911A1806B6B}" srcOrd="0" destOrd="0" presId="urn:microsoft.com/office/officeart/2005/8/layout/chevron2"/>
    <dgm:cxn modelId="{F80D84DA-DE94-4FD6-AFBD-7F4FE99DE4A0}" srcId="{5D6500AE-D551-4CFE-89BD-DF1837240A4F}" destId="{A6DFD7B9-6B93-47C4-BC84-BC3963BC8262}" srcOrd="1" destOrd="0" parTransId="{709862C7-17C4-4080-BBCF-756C22DB8EBA}" sibTransId="{9622D707-86D3-4384-BDFD-1F52BB0FDA71}"/>
    <dgm:cxn modelId="{7E10EC92-5341-4BDB-9255-BC17025722DF}" type="presOf" srcId="{A6DFD7B9-6B93-47C4-BC84-BC3963BC8262}" destId="{02C1A5AA-A107-4A7C-A7AF-B30FDCA612A2}" srcOrd="0" destOrd="0" presId="urn:microsoft.com/office/officeart/2005/8/layout/chevron2"/>
    <dgm:cxn modelId="{13B0A377-A1B8-48AB-B546-DF2DE33F9555}" srcId="{1811D0AA-B340-4CD6-8351-2DC6A17583DA}" destId="{1D8C5AC7-B3A6-4BBD-832F-8F0A73137BE8}" srcOrd="0" destOrd="0" parTransId="{AB55BC7F-E9F8-4242-A89F-C11F237BF5E3}" sibTransId="{174FFC6F-4597-4E1E-A591-16543E637442}"/>
    <dgm:cxn modelId="{5BAE983A-E67B-47C4-ABCA-61F3471EE516}" type="presOf" srcId="{E80F0CFF-7A8D-47EF-A715-2F070A5628CF}" destId="{5CA1DB3E-FE42-4F91-8A67-A4A52F4E3944}" srcOrd="0" destOrd="0" presId="urn:microsoft.com/office/officeart/2005/8/layout/chevron2"/>
    <dgm:cxn modelId="{5B5231FA-4A17-41D3-B685-F1FF251D9430}" srcId="{5D6500AE-D551-4CFE-89BD-DF1837240A4F}" destId="{B94B64E0-BECE-4CF3-9A6B-57113E769805}" srcOrd="2" destOrd="0" parTransId="{CD8AC531-C367-4D48-A576-53B2C8CA3B7E}" sibTransId="{3FD6E626-9953-40FB-8F50-3793F073014C}"/>
    <dgm:cxn modelId="{170F911A-0426-4FFA-9661-24F92C5955AA}" srcId="{5D6500AE-D551-4CFE-89BD-DF1837240A4F}" destId="{03AF6FD5-95EB-4FA3-B695-571EDB5E2A97}" srcOrd="3" destOrd="0" parTransId="{649F672A-2EA0-47CB-B0CD-73BCCBF159CA}" sibTransId="{9A1323E3-6BF5-45AF-BC70-D85D5C3339AB}"/>
    <dgm:cxn modelId="{F49DD190-A015-4E9B-A6AE-F05D4EB80458}" type="presOf" srcId="{1811D0AA-B340-4CD6-8351-2DC6A17583DA}" destId="{E1354DE9-BE80-4B2C-A131-3F0402978A4D}" srcOrd="0" destOrd="0" presId="urn:microsoft.com/office/officeart/2005/8/layout/chevron2"/>
    <dgm:cxn modelId="{5EC78DFF-25D4-429E-A9DA-D9A5D6F1B1CA}" srcId="{A6DFD7B9-6B93-47C4-BC84-BC3963BC8262}" destId="{E80F0CFF-7A8D-47EF-A715-2F070A5628CF}" srcOrd="0" destOrd="0" parTransId="{AC859459-74DA-43E5-A869-FC36D457F9FC}" sibTransId="{1BAA8227-652A-4B74-B8EA-78573D8FA2C2}"/>
    <dgm:cxn modelId="{2E0CF63D-87BA-436A-9792-3C430AA84D1A}" type="presOf" srcId="{A927D5E2-9498-49F6-993B-28860E10CAFB}" destId="{3BE3AE72-DCA5-4F16-BC0F-28D7C9DF67DD}" srcOrd="0" destOrd="0" presId="urn:microsoft.com/office/officeart/2005/8/layout/chevron2"/>
    <dgm:cxn modelId="{2FF0DEA0-9856-46C6-BEF1-4AD57FC01E94}" type="presOf" srcId="{8A22C40E-80B9-4957-B6C6-B72784C69DE6}" destId="{C0226418-9BC6-427B-82E4-0FDA4CFFFE44}" srcOrd="0" destOrd="0" presId="urn:microsoft.com/office/officeart/2005/8/layout/chevron2"/>
    <dgm:cxn modelId="{118951AD-ECC7-48BE-B141-1ADEE4F96B7D}" type="presOf" srcId="{5D6500AE-D551-4CFE-89BD-DF1837240A4F}" destId="{396A6838-DE16-4619-956E-A65324357EBE}" srcOrd="0" destOrd="0" presId="urn:microsoft.com/office/officeart/2005/8/layout/chevron2"/>
    <dgm:cxn modelId="{24029B2C-9D9A-4FB9-A11C-AC9ED0A022F2}" srcId="{03AF6FD5-95EB-4FA3-B695-571EDB5E2A97}" destId="{A927D5E2-9498-49F6-993B-28860E10CAFB}" srcOrd="0" destOrd="0" parTransId="{55E6622E-804C-44D4-9A50-7F1F39024A8D}" sibTransId="{F455DC35-3616-4C60-9F5C-913FF74BD4B8}"/>
    <dgm:cxn modelId="{3395740B-F7DD-45C6-924D-29F60AAA7484}" srcId="{5D6500AE-D551-4CFE-89BD-DF1837240A4F}" destId="{1811D0AA-B340-4CD6-8351-2DC6A17583DA}" srcOrd="0" destOrd="0" parTransId="{35B20FF9-C6CE-4AA5-B9FF-10CB56ACDC1C}" sibTransId="{C7E17E0A-05EB-4E0B-BB21-D5AB238F9F76}"/>
    <dgm:cxn modelId="{DFB11838-AB61-4A13-B970-84F84CC331AD}" srcId="{B94B64E0-BECE-4CF3-9A6B-57113E769805}" destId="{8A22C40E-80B9-4957-B6C6-B72784C69DE6}" srcOrd="0" destOrd="0" parTransId="{3777A906-8C8A-4947-91D6-A9DDDAECC32D}" sibTransId="{0B4A5BF3-1A16-4A84-AA84-6F737F2E3350}"/>
    <dgm:cxn modelId="{8B95B276-1829-4832-9FF1-8AC5681553B6}" type="presOf" srcId="{B94B64E0-BECE-4CF3-9A6B-57113E769805}" destId="{BDED95DC-2992-407B-92EE-476D45FB87B8}" srcOrd="0" destOrd="0" presId="urn:microsoft.com/office/officeart/2005/8/layout/chevron2"/>
    <dgm:cxn modelId="{C3C3DEA9-3CE9-42A3-9680-8BD88DA81F8D}" type="presOf" srcId="{1D8C5AC7-B3A6-4BBD-832F-8F0A73137BE8}" destId="{8EA8574E-7A11-461E-A53E-B7090FB0BD60}" srcOrd="0" destOrd="0" presId="urn:microsoft.com/office/officeart/2005/8/layout/chevron2"/>
    <dgm:cxn modelId="{A50D832B-8375-4A74-AD27-28A20E910B79}" type="presParOf" srcId="{396A6838-DE16-4619-956E-A65324357EBE}" destId="{13E267E6-3D50-417E-9585-554222FDC91E}" srcOrd="0" destOrd="0" presId="urn:microsoft.com/office/officeart/2005/8/layout/chevron2"/>
    <dgm:cxn modelId="{6B88D285-BC1B-4C43-B2A0-6497B253E89B}" type="presParOf" srcId="{13E267E6-3D50-417E-9585-554222FDC91E}" destId="{E1354DE9-BE80-4B2C-A131-3F0402978A4D}" srcOrd="0" destOrd="0" presId="urn:microsoft.com/office/officeart/2005/8/layout/chevron2"/>
    <dgm:cxn modelId="{C389EDB8-688B-4713-BDAD-4B4B9BB6E8E5}" type="presParOf" srcId="{13E267E6-3D50-417E-9585-554222FDC91E}" destId="{8EA8574E-7A11-461E-A53E-B7090FB0BD60}" srcOrd="1" destOrd="0" presId="urn:microsoft.com/office/officeart/2005/8/layout/chevron2"/>
    <dgm:cxn modelId="{3D333A88-5A95-4614-8434-BC6D970DE247}" type="presParOf" srcId="{396A6838-DE16-4619-956E-A65324357EBE}" destId="{C18A4069-5C6C-41C0-A0BE-DB3BCE9B324D}" srcOrd="1" destOrd="0" presId="urn:microsoft.com/office/officeart/2005/8/layout/chevron2"/>
    <dgm:cxn modelId="{DD547B79-66E3-4F2D-BFE2-10AAAE23674F}" type="presParOf" srcId="{396A6838-DE16-4619-956E-A65324357EBE}" destId="{9CDB03C1-9EDC-49BA-BE9F-0B5864E59EB8}" srcOrd="2" destOrd="0" presId="urn:microsoft.com/office/officeart/2005/8/layout/chevron2"/>
    <dgm:cxn modelId="{A715B0C9-5675-41DF-9F50-A25191A7315A}" type="presParOf" srcId="{9CDB03C1-9EDC-49BA-BE9F-0B5864E59EB8}" destId="{02C1A5AA-A107-4A7C-A7AF-B30FDCA612A2}" srcOrd="0" destOrd="0" presId="urn:microsoft.com/office/officeart/2005/8/layout/chevron2"/>
    <dgm:cxn modelId="{1C46D01D-15F9-4CB8-A311-48A67BFD8E34}" type="presParOf" srcId="{9CDB03C1-9EDC-49BA-BE9F-0B5864E59EB8}" destId="{5CA1DB3E-FE42-4F91-8A67-A4A52F4E3944}" srcOrd="1" destOrd="0" presId="urn:microsoft.com/office/officeart/2005/8/layout/chevron2"/>
    <dgm:cxn modelId="{142EF38F-1D43-464B-AAEE-FC8834FD645D}" type="presParOf" srcId="{396A6838-DE16-4619-956E-A65324357EBE}" destId="{83D372B8-B502-415F-8330-2A24162BF8DE}" srcOrd="3" destOrd="0" presId="urn:microsoft.com/office/officeart/2005/8/layout/chevron2"/>
    <dgm:cxn modelId="{6BC9FFEB-A8C8-4893-BA71-630216006098}" type="presParOf" srcId="{396A6838-DE16-4619-956E-A65324357EBE}" destId="{55CD8C0F-A014-49EA-893B-4D0B6F78500E}" srcOrd="4" destOrd="0" presId="urn:microsoft.com/office/officeart/2005/8/layout/chevron2"/>
    <dgm:cxn modelId="{6A30B90B-13EB-4681-9424-3E137E1F74DF}" type="presParOf" srcId="{55CD8C0F-A014-49EA-893B-4D0B6F78500E}" destId="{BDED95DC-2992-407B-92EE-476D45FB87B8}" srcOrd="0" destOrd="0" presId="urn:microsoft.com/office/officeart/2005/8/layout/chevron2"/>
    <dgm:cxn modelId="{5208F538-EEBF-4091-BCFB-35ED75D486F5}" type="presParOf" srcId="{55CD8C0F-A014-49EA-893B-4D0B6F78500E}" destId="{C0226418-9BC6-427B-82E4-0FDA4CFFFE44}" srcOrd="1" destOrd="0" presId="urn:microsoft.com/office/officeart/2005/8/layout/chevron2"/>
    <dgm:cxn modelId="{1D69AAF4-0C2A-46F8-AFCF-EA327D894F73}" type="presParOf" srcId="{396A6838-DE16-4619-956E-A65324357EBE}" destId="{CA45D1E8-E226-40B7-80D8-DE062CA7A109}" srcOrd="5" destOrd="0" presId="urn:microsoft.com/office/officeart/2005/8/layout/chevron2"/>
    <dgm:cxn modelId="{D97D7D95-AECC-4701-B81F-6C867515A01A}" type="presParOf" srcId="{396A6838-DE16-4619-956E-A65324357EBE}" destId="{A5D2C340-8D2E-4321-AB88-CE46632EA1DF}" srcOrd="6" destOrd="0" presId="urn:microsoft.com/office/officeart/2005/8/layout/chevron2"/>
    <dgm:cxn modelId="{2041041E-AABB-40D6-A302-A1B97469A403}" type="presParOf" srcId="{A5D2C340-8D2E-4321-AB88-CE46632EA1DF}" destId="{B5EBA35F-1F76-414D-9614-4911A1806B6B}" srcOrd="0" destOrd="0" presId="urn:microsoft.com/office/officeart/2005/8/layout/chevron2"/>
    <dgm:cxn modelId="{6A6E4FAC-AB7A-46F1-AF5E-3313920CD733}" type="presParOf" srcId="{A5D2C340-8D2E-4321-AB88-CE46632EA1DF}" destId="{3BE3AE72-DCA5-4F16-BC0F-28D7C9DF67DD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2D7D84D-BD8C-41FA-98F3-1CF2012FCFC0}" type="doc">
      <dgm:prSet loTypeId="urn:microsoft.com/office/officeart/2005/8/layout/radial4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h-TH"/>
        </a:p>
      </dgm:t>
    </dgm:pt>
    <dgm:pt modelId="{CB214BD5-D72B-4410-9D89-467AA34189DC}">
      <dgm:prSet phldrT="[ข้อความ]"/>
      <dgm:spPr/>
      <dgm:t>
        <a:bodyPr/>
        <a:lstStyle/>
        <a:p>
          <a:r>
            <a:rPr lang="th-TH" dirty="0" smtClean="0"/>
            <a:t>ด้านบริการวิชาการ</a:t>
          </a:r>
          <a:endParaRPr lang="th-TH" dirty="0"/>
        </a:p>
      </dgm:t>
    </dgm:pt>
    <dgm:pt modelId="{F6477568-D83D-4837-974A-852A6ADC222E}" type="parTrans" cxnId="{A2C9978A-954A-46F7-9090-8C83F857EE7A}">
      <dgm:prSet/>
      <dgm:spPr/>
      <dgm:t>
        <a:bodyPr/>
        <a:lstStyle/>
        <a:p>
          <a:endParaRPr lang="th-TH"/>
        </a:p>
      </dgm:t>
    </dgm:pt>
    <dgm:pt modelId="{F746E954-2105-4C01-99F0-9430AF184E53}" type="sibTrans" cxnId="{A2C9978A-954A-46F7-9090-8C83F857EE7A}">
      <dgm:prSet/>
      <dgm:spPr/>
      <dgm:t>
        <a:bodyPr/>
        <a:lstStyle/>
        <a:p>
          <a:endParaRPr lang="th-TH"/>
        </a:p>
      </dgm:t>
    </dgm:pt>
    <dgm:pt modelId="{B5D4DAC7-5247-47DF-B2C2-2A45798E67C7}">
      <dgm:prSet phldrT="[ข้อความ]"/>
      <dgm:spPr/>
      <dgm:t>
        <a:bodyPr/>
        <a:lstStyle/>
        <a:p>
          <a:r>
            <a:rPr lang="th-TH" dirty="0" err="1" smtClean="0"/>
            <a:t>สกอ.</a:t>
          </a:r>
          <a:r>
            <a:rPr lang="th-TH" dirty="0" smtClean="0"/>
            <a:t> 5.1</a:t>
          </a:r>
          <a:endParaRPr lang="th-TH" dirty="0"/>
        </a:p>
      </dgm:t>
    </dgm:pt>
    <dgm:pt modelId="{14AEB805-05C5-447B-8FB4-9738E520CFE1}" type="parTrans" cxnId="{CD865CFA-90C9-43CC-976E-55C7100E4072}">
      <dgm:prSet/>
      <dgm:spPr/>
      <dgm:t>
        <a:bodyPr/>
        <a:lstStyle/>
        <a:p>
          <a:endParaRPr lang="th-TH"/>
        </a:p>
      </dgm:t>
    </dgm:pt>
    <dgm:pt modelId="{356A0B9B-68C6-4B66-A8CC-EF4D86564E3F}" type="sibTrans" cxnId="{CD865CFA-90C9-43CC-976E-55C7100E4072}">
      <dgm:prSet/>
      <dgm:spPr/>
      <dgm:t>
        <a:bodyPr/>
        <a:lstStyle/>
        <a:p>
          <a:endParaRPr lang="th-TH"/>
        </a:p>
      </dgm:t>
    </dgm:pt>
    <dgm:pt modelId="{B71C9D92-D974-40AD-BC8F-FBD4DD5B73A3}">
      <dgm:prSet phldrT="[ข้อความ]"/>
      <dgm:spPr/>
      <dgm:t>
        <a:bodyPr/>
        <a:lstStyle/>
        <a:p>
          <a:r>
            <a:rPr lang="th-TH" dirty="0" smtClean="0"/>
            <a:t>สมศ.8</a:t>
          </a:r>
          <a:endParaRPr lang="th-TH" dirty="0"/>
        </a:p>
      </dgm:t>
    </dgm:pt>
    <dgm:pt modelId="{122A36B5-3DAC-4170-B269-D9FEACAD5A3F}" type="parTrans" cxnId="{2D850DDD-1FC4-43CA-ACF4-DFD130409F87}">
      <dgm:prSet/>
      <dgm:spPr/>
      <dgm:t>
        <a:bodyPr/>
        <a:lstStyle/>
        <a:p>
          <a:endParaRPr lang="th-TH"/>
        </a:p>
      </dgm:t>
    </dgm:pt>
    <dgm:pt modelId="{2F6A10D9-A55D-4600-89DE-4DD9A8F3FA00}" type="sibTrans" cxnId="{2D850DDD-1FC4-43CA-ACF4-DFD130409F87}">
      <dgm:prSet/>
      <dgm:spPr/>
      <dgm:t>
        <a:bodyPr/>
        <a:lstStyle/>
        <a:p>
          <a:endParaRPr lang="th-TH"/>
        </a:p>
      </dgm:t>
    </dgm:pt>
    <dgm:pt modelId="{B09A289A-1C62-4CF4-84AE-92193B006F92}" type="pres">
      <dgm:prSet presAssocID="{A2D7D84D-BD8C-41FA-98F3-1CF2012FCFC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0777A575-082B-4D69-9290-289EE7779E26}" type="pres">
      <dgm:prSet presAssocID="{CB214BD5-D72B-4410-9D89-467AA34189DC}" presName="centerShape" presStyleLbl="node0" presStyleIdx="0" presStyleCnt="1"/>
      <dgm:spPr/>
      <dgm:t>
        <a:bodyPr/>
        <a:lstStyle/>
        <a:p>
          <a:endParaRPr lang="th-TH"/>
        </a:p>
      </dgm:t>
    </dgm:pt>
    <dgm:pt modelId="{DF9EE6D5-7270-466D-BB12-F18EE6DADE93}" type="pres">
      <dgm:prSet presAssocID="{14AEB805-05C5-447B-8FB4-9738E520CFE1}" presName="parTrans" presStyleLbl="bgSibTrans2D1" presStyleIdx="0" presStyleCnt="2"/>
      <dgm:spPr/>
      <dgm:t>
        <a:bodyPr/>
        <a:lstStyle/>
        <a:p>
          <a:endParaRPr lang="th-TH"/>
        </a:p>
      </dgm:t>
    </dgm:pt>
    <dgm:pt modelId="{245DD83E-2E77-4C0E-B949-4D5D2FBF40AF}" type="pres">
      <dgm:prSet presAssocID="{B5D4DAC7-5247-47DF-B2C2-2A45798E67C7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15AB0FE-A473-4952-92B5-38B132554F1B}" type="pres">
      <dgm:prSet presAssocID="{122A36B5-3DAC-4170-B269-D9FEACAD5A3F}" presName="parTrans" presStyleLbl="bgSibTrans2D1" presStyleIdx="1" presStyleCnt="2"/>
      <dgm:spPr/>
      <dgm:t>
        <a:bodyPr/>
        <a:lstStyle/>
        <a:p>
          <a:endParaRPr lang="th-TH"/>
        </a:p>
      </dgm:t>
    </dgm:pt>
    <dgm:pt modelId="{51B7B738-2887-4A3A-9FD0-FCA6576BD482}" type="pres">
      <dgm:prSet presAssocID="{B71C9D92-D974-40AD-BC8F-FBD4DD5B73A3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2D850DDD-1FC4-43CA-ACF4-DFD130409F87}" srcId="{CB214BD5-D72B-4410-9D89-467AA34189DC}" destId="{B71C9D92-D974-40AD-BC8F-FBD4DD5B73A3}" srcOrd="1" destOrd="0" parTransId="{122A36B5-3DAC-4170-B269-D9FEACAD5A3F}" sibTransId="{2F6A10D9-A55D-4600-89DE-4DD9A8F3FA00}"/>
    <dgm:cxn modelId="{A2C9978A-954A-46F7-9090-8C83F857EE7A}" srcId="{A2D7D84D-BD8C-41FA-98F3-1CF2012FCFC0}" destId="{CB214BD5-D72B-4410-9D89-467AA34189DC}" srcOrd="0" destOrd="0" parTransId="{F6477568-D83D-4837-974A-852A6ADC222E}" sibTransId="{F746E954-2105-4C01-99F0-9430AF184E53}"/>
    <dgm:cxn modelId="{86C1EB5E-972C-42EE-98B6-A3870D2C4DA8}" type="presOf" srcId="{CB214BD5-D72B-4410-9D89-467AA34189DC}" destId="{0777A575-082B-4D69-9290-289EE7779E26}" srcOrd="0" destOrd="0" presId="urn:microsoft.com/office/officeart/2005/8/layout/radial4"/>
    <dgm:cxn modelId="{EACDF07C-A880-44B9-8A6B-F5A5F27533C2}" type="presOf" srcId="{B71C9D92-D974-40AD-BC8F-FBD4DD5B73A3}" destId="{51B7B738-2887-4A3A-9FD0-FCA6576BD482}" srcOrd="0" destOrd="0" presId="urn:microsoft.com/office/officeart/2005/8/layout/radial4"/>
    <dgm:cxn modelId="{7BC9A3C0-A5FA-4DF7-8338-DA4CF61AA6D0}" type="presOf" srcId="{122A36B5-3DAC-4170-B269-D9FEACAD5A3F}" destId="{A15AB0FE-A473-4952-92B5-38B132554F1B}" srcOrd="0" destOrd="0" presId="urn:microsoft.com/office/officeart/2005/8/layout/radial4"/>
    <dgm:cxn modelId="{AB50A8B4-6859-41AE-9A01-A4CA23ECA8FA}" type="presOf" srcId="{B5D4DAC7-5247-47DF-B2C2-2A45798E67C7}" destId="{245DD83E-2E77-4C0E-B949-4D5D2FBF40AF}" srcOrd="0" destOrd="0" presId="urn:microsoft.com/office/officeart/2005/8/layout/radial4"/>
    <dgm:cxn modelId="{DDC206C9-D046-44D7-B64A-19D6CC9DC432}" type="presOf" srcId="{A2D7D84D-BD8C-41FA-98F3-1CF2012FCFC0}" destId="{B09A289A-1C62-4CF4-84AE-92193B006F92}" srcOrd="0" destOrd="0" presId="urn:microsoft.com/office/officeart/2005/8/layout/radial4"/>
    <dgm:cxn modelId="{EB24ED2E-A816-43B5-B151-511C1D0F0E0B}" type="presOf" srcId="{14AEB805-05C5-447B-8FB4-9738E520CFE1}" destId="{DF9EE6D5-7270-466D-BB12-F18EE6DADE93}" srcOrd="0" destOrd="0" presId="urn:microsoft.com/office/officeart/2005/8/layout/radial4"/>
    <dgm:cxn modelId="{CD865CFA-90C9-43CC-976E-55C7100E4072}" srcId="{CB214BD5-D72B-4410-9D89-467AA34189DC}" destId="{B5D4DAC7-5247-47DF-B2C2-2A45798E67C7}" srcOrd="0" destOrd="0" parTransId="{14AEB805-05C5-447B-8FB4-9738E520CFE1}" sibTransId="{356A0B9B-68C6-4B66-A8CC-EF4D86564E3F}"/>
    <dgm:cxn modelId="{EEE2EFD4-A44E-46CD-81E7-BC0485BAB250}" type="presParOf" srcId="{B09A289A-1C62-4CF4-84AE-92193B006F92}" destId="{0777A575-082B-4D69-9290-289EE7779E26}" srcOrd="0" destOrd="0" presId="urn:microsoft.com/office/officeart/2005/8/layout/radial4"/>
    <dgm:cxn modelId="{900F83E2-BC9E-44DF-92F8-3D123548FF1A}" type="presParOf" srcId="{B09A289A-1C62-4CF4-84AE-92193B006F92}" destId="{DF9EE6D5-7270-466D-BB12-F18EE6DADE93}" srcOrd="1" destOrd="0" presId="urn:microsoft.com/office/officeart/2005/8/layout/radial4"/>
    <dgm:cxn modelId="{3666F36C-DC5B-4A92-90AD-AB91473A3E15}" type="presParOf" srcId="{B09A289A-1C62-4CF4-84AE-92193B006F92}" destId="{245DD83E-2E77-4C0E-B949-4D5D2FBF40AF}" srcOrd="2" destOrd="0" presId="urn:microsoft.com/office/officeart/2005/8/layout/radial4"/>
    <dgm:cxn modelId="{DC8A2108-E441-477D-8559-14511BAEE27D}" type="presParOf" srcId="{B09A289A-1C62-4CF4-84AE-92193B006F92}" destId="{A15AB0FE-A473-4952-92B5-38B132554F1B}" srcOrd="3" destOrd="0" presId="urn:microsoft.com/office/officeart/2005/8/layout/radial4"/>
    <dgm:cxn modelId="{80237143-63A5-4D0B-9D9E-C827FA4C44F7}" type="presParOf" srcId="{B09A289A-1C62-4CF4-84AE-92193B006F92}" destId="{51B7B738-2887-4A3A-9FD0-FCA6576BD482}" srcOrd="4" destOrd="0" presId="urn:microsoft.com/office/officeart/2005/8/layout/radial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68895B-7F4F-4761-ABEB-A69D6BB290F0}">
      <dsp:nvSpPr>
        <dsp:cNvPr id="0" name=""/>
        <dsp:cNvSpPr/>
      </dsp:nvSpPr>
      <dsp:spPr>
        <a:xfrm>
          <a:off x="1147814" y="573"/>
          <a:ext cx="1838459" cy="174106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4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4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4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600" b="1" kern="12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ตัวบ่งชี้ของสาขา</a:t>
          </a:r>
          <a:endParaRPr lang="th-TH" sz="3600" b="1" kern="1200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sp:txBody>
      <dsp:txXfrm>
        <a:off x="1417050" y="255546"/>
        <a:ext cx="1299987" cy="1231119"/>
      </dsp:txXfrm>
    </dsp:sp>
    <dsp:sp modelId="{F1AE47FA-CA24-460E-AF8F-273FEB676B29}">
      <dsp:nvSpPr>
        <dsp:cNvPr id="0" name=""/>
        <dsp:cNvSpPr/>
      </dsp:nvSpPr>
      <dsp:spPr>
        <a:xfrm>
          <a:off x="1610236" y="1869544"/>
          <a:ext cx="913614" cy="913614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b="1" kern="120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sp:txBody>
      <dsp:txXfrm>
        <a:off x="1731336" y="2218910"/>
        <a:ext cx="671414" cy="214882"/>
      </dsp:txXfrm>
    </dsp:sp>
    <dsp:sp modelId="{0385A7EE-E892-4ED1-BDC3-D65B1612BAD7}">
      <dsp:nvSpPr>
        <dsp:cNvPr id="0" name=""/>
        <dsp:cNvSpPr/>
      </dsp:nvSpPr>
      <dsp:spPr>
        <a:xfrm>
          <a:off x="823418" y="2911064"/>
          <a:ext cx="2487251" cy="2036619"/>
        </a:xfrm>
        <a:prstGeom prst="ellipse">
          <a:avLst/>
        </a:prstGeom>
        <a:gradFill rotWithShape="0">
          <a:gsLst>
            <a:gs pos="0">
              <a:schemeClr val="accent4">
                <a:hueOff val="-1605168"/>
                <a:satOff val="19845"/>
                <a:lumOff val="-6470"/>
                <a:alphaOff val="0"/>
                <a:tint val="92000"/>
                <a:satMod val="170000"/>
              </a:schemeClr>
            </a:gs>
            <a:gs pos="15000">
              <a:schemeClr val="accent4">
                <a:hueOff val="-1605168"/>
                <a:satOff val="19845"/>
                <a:lumOff val="-6470"/>
                <a:alphaOff val="0"/>
                <a:tint val="92000"/>
                <a:shade val="99000"/>
                <a:satMod val="170000"/>
              </a:schemeClr>
            </a:gs>
            <a:gs pos="62000">
              <a:schemeClr val="accent4">
                <a:hueOff val="-1605168"/>
                <a:satOff val="19845"/>
                <a:lumOff val="-6470"/>
                <a:alphaOff val="0"/>
                <a:tint val="96000"/>
                <a:shade val="80000"/>
                <a:satMod val="170000"/>
              </a:schemeClr>
            </a:gs>
            <a:gs pos="97000">
              <a:schemeClr val="accent4">
                <a:hueOff val="-1605168"/>
                <a:satOff val="19845"/>
                <a:lumOff val="-647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4">
                <a:hueOff val="-1605168"/>
                <a:satOff val="19845"/>
                <a:lumOff val="-647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ตัวบ่งชี้ส่วนกลาง</a:t>
          </a:r>
          <a:endParaRPr lang="th-TH" sz="3200" b="1" kern="1200" dirty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sp:txBody>
      <dsp:txXfrm>
        <a:off x="1187667" y="3209320"/>
        <a:ext cx="1758753" cy="1440107"/>
      </dsp:txXfrm>
    </dsp:sp>
    <dsp:sp modelId="{9FD50993-B96D-4BC2-BFE7-12A10BECD16D}">
      <dsp:nvSpPr>
        <dsp:cNvPr id="0" name=""/>
        <dsp:cNvSpPr/>
      </dsp:nvSpPr>
      <dsp:spPr>
        <a:xfrm>
          <a:off x="3546949" y="2181142"/>
          <a:ext cx="500912" cy="5859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3210336"/>
            <a:satOff val="39690"/>
            <a:lumOff val="-12939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700" b="1" kern="120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sp:txBody>
      <dsp:txXfrm>
        <a:off x="3546949" y="2298337"/>
        <a:ext cx="350638" cy="351583"/>
      </dsp:txXfrm>
    </dsp:sp>
    <dsp:sp modelId="{BD2D77D9-A04B-41D8-90FA-FF54DD7271FD}">
      <dsp:nvSpPr>
        <dsp:cNvPr id="0" name=""/>
        <dsp:cNvSpPr/>
      </dsp:nvSpPr>
      <dsp:spPr>
        <a:xfrm>
          <a:off x="4255787" y="898932"/>
          <a:ext cx="3150393" cy="3150393"/>
        </a:xfrm>
        <a:prstGeom prst="ellipse">
          <a:avLst/>
        </a:prstGeom>
        <a:gradFill rotWithShape="0">
          <a:gsLst>
            <a:gs pos="0">
              <a:schemeClr val="accent4">
                <a:hueOff val="-3210336"/>
                <a:satOff val="39690"/>
                <a:lumOff val="-12939"/>
                <a:alphaOff val="0"/>
                <a:tint val="92000"/>
                <a:satMod val="170000"/>
              </a:schemeClr>
            </a:gs>
            <a:gs pos="15000">
              <a:schemeClr val="accent4">
                <a:hueOff val="-3210336"/>
                <a:satOff val="39690"/>
                <a:lumOff val="-12939"/>
                <a:alphaOff val="0"/>
                <a:tint val="92000"/>
                <a:shade val="99000"/>
                <a:satMod val="170000"/>
              </a:schemeClr>
            </a:gs>
            <a:gs pos="62000">
              <a:schemeClr val="accent4">
                <a:hueOff val="-3210336"/>
                <a:satOff val="39690"/>
                <a:lumOff val="-12939"/>
                <a:alphaOff val="0"/>
                <a:tint val="96000"/>
                <a:shade val="80000"/>
                <a:satMod val="170000"/>
              </a:schemeClr>
            </a:gs>
            <a:gs pos="97000">
              <a:schemeClr val="accent4">
                <a:hueOff val="-3210336"/>
                <a:satOff val="39690"/>
                <a:lumOff val="-12939"/>
                <a:alphaOff val="0"/>
                <a:tint val="98000"/>
                <a:shade val="63000"/>
                <a:satMod val="170000"/>
              </a:schemeClr>
            </a:gs>
            <a:gs pos="100000">
              <a:schemeClr val="accent4">
                <a:hueOff val="-3210336"/>
                <a:satOff val="39690"/>
                <a:lumOff val="-12939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200" b="1" kern="120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รวมรวมหลักฐานจัดทำ </a:t>
          </a:r>
          <a:r>
            <a:rPr lang="en-US" sz="4200" b="1" kern="120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SAR </a:t>
          </a:r>
          <a:r>
            <a:rPr lang="th-TH" sz="4200" b="1" kern="120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rPr>
            <a:t>ของคณะ</a:t>
          </a:r>
          <a:endParaRPr lang="th-TH" sz="4200" b="1" kern="1200" dirty="0" smtClean="0">
            <a:solidFill>
              <a:schemeClr val="tx1"/>
            </a:solidFill>
            <a:latin typeface="TH SarabunPSK" pitchFamily="34" charset="-34"/>
            <a:cs typeface="TH SarabunPSK" pitchFamily="34" charset="-34"/>
          </a:endParaRPr>
        </a:p>
      </dsp:txBody>
      <dsp:txXfrm>
        <a:off x="4717151" y="1360296"/>
        <a:ext cx="2227665" cy="22276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F708ED-0CCE-44F7-9372-B10188D46CDD}">
      <dsp:nvSpPr>
        <dsp:cNvPr id="0" name=""/>
        <dsp:cNvSpPr/>
      </dsp:nvSpPr>
      <dsp:spPr>
        <a:xfrm>
          <a:off x="4045854" y="2490319"/>
          <a:ext cx="3043724" cy="3043724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400" b="1" kern="1200" dirty="0" smtClean="0">
              <a:solidFill>
                <a:schemeClr val="tx1"/>
              </a:solidFill>
            </a:rPr>
            <a:t>การเรียนการสอน</a:t>
          </a:r>
          <a:endParaRPr lang="th-TH" sz="3400" b="1" kern="1200" dirty="0">
            <a:solidFill>
              <a:schemeClr val="tx1"/>
            </a:solidFill>
          </a:endParaRPr>
        </a:p>
      </dsp:txBody>
      <dsp:txXfrm>
        <a:off x="4657778" y="3203297"/>
        <a:ext cx="1819876" cy="1564537"/>
      </dsp:txXfrm>
    </dsp:sp>
    <dsp:sp modelId="{BA1A5CF0-5831-445E-AA50-A18B45A9ED2D}">
      <dsp:nvSpPr>
        <dsp:cNvPr id="0" name=""/>
        <dsp:cNvSpPr/>
      </dsp:nvSpPr>
      <dsp:spPr>
        <a:xfrm>
          <a:off x="2274960" y="1770894"/>
          <a:ext cx="2213617" cy="2213617"/>
        </a:xfrm>
        <a:prstGeom prst="gear6">
          <a:avLst/>
        </a:prstGeom>
        <a:solidFill>
          <a:schemeClr val="accent2">
            <a:hueOff val="9504421"/>
            <a:satOff val="-18343"/>
            <a:lumOff val="-23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400" b="1" kern="1200" dirty="0" smtClean="0">
              <a:solidFill>
                <a:schemeClr val="tx1"/>
              </a:solidFill>
            </a:rPr>
            <a:t>บริการวิชาการ</a:t>
          </a:r>
          <a:endParaRPr lang="th-TH" sz="3400" b="1" kern="1200" dirty="0">
            <a:solidFill>
              <a:schemeClr val="tx1"/>
            </a:solidFill>
          </a:endParaRPr>
        </a:p>
      </dsp:txBody>
      <dsp:txXfrm>
        <a:off x="2832245" y="2331547"/>
        <a:ext cx="1099047" cy="1092311"/>
      </dsp:txXfrm>
    </dsp:sp>
    <dsp:sp modelId="{B7C8A6E8-49A7-432C-91CB-2A9C1FF1C8CD}">
      <dsp:nvSpPr>
        <dsp:cNvPr id="0" name=""/>
        <dsp:cNvSpPr/>
      </dsp:nvSpPr>
      <dsp:spPr>
        <a:xfrm rot="20700000">
          <a:off x="3514812" y="243723"/>
          <a:ext cx="2168893" cy="2168893"/>
        </a:xfrm>
        <a:prstGeom prst="gear6">
          <a:avLst/>
        </a:prstGeom>
        <a:solidFill>
          <a:schemeClr val="accent2">
            <a:hueOff val="19008842"/>
            <a:satOff val="-36686"/>
            <a:lumOff val="-471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400" b="1" kern="1200" dirty="0" smtClean="0">
              <a:solidFill>
                <a:schemeClr val="tx1"/>
              </a:solidFill>
            </a:rPr>
            <a:t>การวิจัย</a:t>
          </a:r>
          <a:endParaRPr lang="th-TH" sz="3400" b="1" kern="1200" dirty="0">
            <a:solidFill>
              <a:schemeClr val="tx1"/>
            </a:solidFill>
          </a:endParaRPr>
        </a:p>
      </dsp:txBody>
      <dsp:txXfrm rot="-20700000">
        <a:off x="3990514" y="719425"/>
        <a:ext cx="1217489" cy="1217489"/>
      </dsp:txXfrm>
    </dsp:sp>
    <dsp:sp modelId="{DF1C2C42-8187-4D5C-82A4-2E6743147C5C}">
      <dsp:nvSpPr>
        <dsp:cNvPr id="0" name=""/>
        <dsp:cNvSpPr/>
      </dsp:nvSpPr>
      <dsp:spPr>
        <a:xfrm>
          <a:off x="3826796" y="2022455"/>
          <a:ext cx="3895966" cy="3895966"/>
        </a:xfrm>
        <a:prstGeom prst="circularArrow">
          <a:avLst>
            <a:gd name="adj1" fmla="val 4687"/>
            <a:gd name="adj2" fmla="val 299029"/>
            <a:gd name="adj3" fmla="val 2540994"/>
            <a:gd name="adj4" fmla="val 15808791"/>
            <a:gd name="adj5" fmla="val 546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F72EE7-4DBD-4605-8BBD-27815EBF0664}">
      <dsp:nvSpPr>
        <dsp:cNvPr id="0" name=""/>
        <dsp:cNvSpPr/>
      </dsp:nvSpPr>
      <dsp:spPr>
        <a:xfrm>
          <a:off x="1882933" y="1275354"/>
          <a:ext cx="2830663" cy="283066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hueOff val="9504421"/>
            <a:satOff val="-18343"/>
            <a:lumOff val="-235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E0BCA7-4888-404C-A642-903F66BD2295}">
      <dsp:nvSpPr>
        <dsp:cNvPr id="0" name=""/>
        <dsp:cNvSpPr/>
      </dsp:nvSpPr>
      <dsp:spPr>
        <a:xfrm>
          <a:off x="3013125" y="-237094"/>
          <a:ext cx="3052025" cy="305202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2">
            <a:hueOff val="19008842"/>
            <a:satOff val="-36686"/>
            <a:lumOff val="-471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BE9572-CE9F-4895-A30B-5C60718A1221}">
      <dsp:nvSpPr>
        <dsp:cNvPr id="0" name=""/>
        <dsp:cNvSpPr/>
      </dsp:nvSpPr>
      <dsp:spPr>
        <a:xfrm>
          <a:off x="3069161" y="3231652"/>
          <a:ext cx="2097007" cy="20970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kern="1200" dirty="0" smtClean="0"/>
            <a:t>ด้านการเรียนการสอน</a:t>
          </a:r>
          <a:endParaRPr lang="th-TH" sz="3100" kern="1200" dirty="0"/>
        </a:p>
      </dsp:txBody>
      <dsp:txXfrm>
        <a:off x="3376261" y="3538752"/>
        <a:ext cx="1482807" cy="1482807"/>
      </dsp:txXfrm>
    </dsp:sp>
    <dsp:sp modelId="{77F41CE5-9BDF-4099-9431-BCF36C1813A4}">
      <dsp:nvSpPr>
        <dsp:cNvPr id="0" name=""/>
        <dsp:cNvSpPr/>
      </dsp:nvSpPr>
      <dsp:spPr>
        <a:xfrm rot="10792271">
          <a:off x="996700" y="3986148"/>
          <a:ext cx="1958480" cy="597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980687-71DE-414A-8204-D93B16CC2309}">
      <dsp:nvSpPr>
        <dsp:cNvPr id="0" name=""/>
        <dsp:cNvSpPr/>
      </dsp:nvSpPr>
      <dsp:spPr>
        <a:xfrm>
          <a:off x="623" y="3490310"/>
          <a:ext cx="1992157" cy="159372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800" kern="1200" dirty="0" smtClean="0">
              <a:solidFill>
                <a:schemeClr val="tx1"/>
              </a:solidFill>
            </a:rPr>
            <a:t>2.2</a:t>
          </a:r>
          <a:endParaRPr lang="th-TH" sz="4800" kern="1200" dirty="0">
            <a:solidFill>
              <a:schemeClr val="tx1"/>
            </a:solidFill>
          </a:endParaRPr>
        </a:p>
      </dsp:txBody>
      <dsp:txXfrm>
        <a:off x="47302" y="3536989"/>
        <a:ext cx="1898799" cy="1500367"/>
      </dsp:txXfrm>
    </dsp:sp>
    <dsp:sp modelId="{D388BD5E-33E4-46E7-80AC-830F349F1AB0}">
      <dsp:nvSpPr>
        <dsp:cNvPr id="0" name=""/>
        <dsp:cNvSpPr/>
      </dsp:nvSpPr>
      <dsp:spPr>
        <a:xfrm rot="13460562">
          <a:off x="1621553" y="2490810"/>
          <a:ext cx="1941983" cy="597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0392E5-652B-4A29-8980-C1D34FFBD696}">
      <dsp:nvSpPr>
        <dsp:cNvPr id="0" name=""/>
        <dsp:cNvSpPr/>
      </dsp:nvSpPr>
      <dsp:spPr>
        <a:xfrm>
          <a:off x="902040" y="1314097"/>
          <a:ext cx="1992157" cy="159372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5400" kern="1200" dirty="0" smtClean="0">
              <a:solidFill>
                <a:schemeClr val="tx1"/>
              </a:solidFill>
            </a:rPr>
            <a:t>2.3</a:t>
          </a:r>
          <a:endParaRPr lang="th-TH" sz="5400" kern="1200" dirty="0">
            <a:solidFill>
              <a:schemeClr val="tx1"/>
            </a:solidFill>
          </a:endParaRPr>
        </a:p>
      </dsp:txBody>
      <dsp:txXfrm>
        <a:off x="948719" y="1360776"/>
        <a:ext cx="1898799" cy="1500367"/>
      </dsp:txXfrm>
    </dsp:sp>
    <dsp:sp modelId="{63CD1418-5EFF-4073-AFD7-C88CE97AF01C}">
      <dsp:nvSpPr>
        <dsp:cNvPr id="0" name=""/>
        <dsp:cNvSpPr/>
      </dsp:nvSpPr>
      <dsp:spPr>
        <a:xfrm rot="16151489">
          <a:off x="3132225" y="1866215"/>
          <a:ext cx="1911181" cy="597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BF1F23-1B89-48E4-99A6-358A806A2251}">
      <dsp:nvSpPr>
        <dsp:cNvPr id="0" name=""/>
        <dsp:cNvSpPr/>
      </dsp:nvSpPr>
      <dsp:spPr>
        <a:xfrm>
          <a:off x="3078253" y="412680"/>
          <a:ext cx="1992157" cy="159372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6000" kern="1200" dirty="0" smtClean="0">
              <a:solidFill>
                <a:schemeClr val="tx1"/>
              </a:solidFill>
            </a:rPr>
            <a:t>2.6</a:t>
          </a:r>
          <a:endParaRPr lang="th-TH" sz="6000" kern="1200" dirty="0">
            <a:solidFill>
              <a:schemeClr val="tx1"/>
            </a:solidFill>
          </a:endParaRPr>
        </a:p>
      </dsp:txBody>
      <dsp:txXfrm>
        <a:off x="3124932" y="459359"/>
        <a:ext cx="1898799" cy="1500367"/>
      </dsp:txXfrm>
    </dsp:sp>
    <dsp:sp modelId="{1C7753E9-3CC7-4207-95F6-C547565514F3}">
      <dsp:nvSpPr>
        <dsp:cNvPr id="0" name=""/>
        <dsp:cNvSpPr/>
      </dsp:nvSpPr>
      <dsp:spPr>
        <a:xfrm rot="19124339">
          <a:off x="4735612" y="2510367"/>
          <a:ext cx="2117431" cy="597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47461F-55CE-4F10-A884-77734A5674B0}">
      <dsp:nvSpPr>
        <dsp:cNvPr id="0" name=""/>
        <dsp:cNvSpPr/>
      </dsp:nvSpPr>
      <dsp:spPr>
        <a:xfrm>
          <a:off x="5166642" y="1314115"/>
          <a:ext cx="2847071" cy="159372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600" kern="1200" dirty="0" smtClean="0"/>
            <a:t>ผลการประเมินห้องปฏิบัติการ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600" kern="1200" dirty="0" smtClean="0"/>
            <a:t>2.5</a:t>
          </a:r>
          <a:endParaRPr lang="th-TH" sz="2600" kern="1200" dirty="0"/>
        </a:p>
      </dsp:txBody>
      <dsp:txXfrm>
        <a:off x="5213321" y="1360794"/>
        <a:ext cx="2753713" cy="1500367"/>
      </dsp:txXfrm>
    </dsp:sp>
    <dsp:sp modelId="{E6D4385A-82A8-4158-8476-809593944203}">
      <dsp:nvSpPr>
        <dsp:cNvPr id="0" name=""/>
        <dsp:cNvSpPr/>
      </dsp:nvSpPr>
      <dsp:spPr>
        <a:xfrm rot="7950">
          <a:off x="5275382" y="3986179"/>
          <a:ext cx="1876581" cy="597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08C9AE-51EE-44EF-897B-C2AEDC093190}">
      <dsp:nvSpPr>
        <dsp:cNvPr id="0" name=""/>
        <dsp:cNvSpPr/>
      </dsp:nvSpPr>
      <dsp:spPr>
        <a:xfrm>
          <a:off x="6155882" y="3490310"/>
          <a:ext cx="1992157" cy="159372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800" kern="1200" dirty="0" smtClean="0">
              <a:solidFill>
                <a:schemeClr val="tx1"/>
              </a:solidFill>
            </a:rPr>
            <a:t>สมศ. 14</a:t>
          </a:r>
          <a:endParaRPr lang="th-TH" sz="4800" kern="1200" dirty="0">
            <a:solidFill>
              <a:schemeClr val="tx1"/>
            </a:solidFill>
          </a:endParaRPr>
        </a:p>
      </dsp:txBody>
      <dsp:txXfrm>
        <a:off x="6202561" y="3536989"/>
        <a:ext cx="1898799" cy="15003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19FCEE-0430-437C-A0E4-DBD4AC7EEFBC}">
      <dsp:nvSpPr>
        <dsp:cNvPr id="0" name=""/>
        <dsp:cNvSpPr/>
      </dsp:nvSpPr>
      <dsp:spPr>
        <a:xfrm rot="5400000">
          <a:off x="4460055" y="-2167635"/>
          <a:ext cx="1585912" cy="6317761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3200" kern="1200" dirty="0" smtClean="0"/>
            <a:t>ร้อยละของอาจารย์ประจำที่มีคุณวุฒิปริญญาเอก</a:t>
          </a:r>
          <a:endParaRPr lang="th-TH" sz="3200" kern="1200" dirty="0"/>
        </a:p>
      </dsp:txBody>
      <dsp:txXfrm rot="-5400000">
        <a:off x="2094131" y="275707"/>
        <a:ext cx="6240343" cy="1431076"/>
      </dsp:txXfrm>
    </dsp:sp>
    <dsp:sp modelId="{73C9C191-32A9-4E12-A136-2E4E1E325660}">
      <dsp:nvSpPr>
        <dsp:cNvPr id="0" name=""/>
        <dsp:cNvSpPr/>
      </dsp:nvSpPr>
      <dsp:spPr>
        <a:xfrm>
          <a:off x="749" y="49"/>
          <a:ext cx="2093382" cy="19823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smtClean="0"/>
            <a:t>1</a:t>
          </a:r>
          <a:endParaRPr lang="th-TH" sz="5400" kern="1200" dirty="0"/>
        </a:p>
      </dsp:txBody>
      <dsp:txXfrm>
        <a:off x="97521" y="96821"/>
        <a:ext cx="1899838" cy="1788846"/>
      </dsp:txXfrm>
    </dsp:sp>
    <dsp:sp modelId="{65ED8222-0587-4BFE-8B12-92BFA2678978}">
      <dsp:nvSpPr>
        <dsp:cNvPr id="0" name=""/>
        <dsp:cNvSpPr/>
      </dsp:nvSpPr>
      <dsp:spPr>
        <a:xfrm rot="5400000">
          <a:off x="4484721" y="-433793"/>
          <a:ext cx="1585912" cy="7013097"/>
        </a:xfrm>
        <a:prstGeom prst="round2SameRect">
          <a:avLst/>
        </a:prstGeom>
        <a:solidFill>
          <a:schemeClr val="accent3">
            <a:tint val="40000"/>
            <a:alpha val="90000"/>
            <a:hueOff val="-16376792"/>
            <a:satOff val="-13475"/>
            <a:lumOff val="-137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3200" kern="1200" dirty="0" smtClean="0"/>
            <a:t>การเพิ่มขึ้นของค่าร้อยละอาจารย์ประจำที่มีคุณวุฒิปริญญาเอก</a:t>
          </a:r>
          <a:endParaRPr lang="th-TH" sz="3200" kern="1200" dirty="0"/>
        </a:p>
      </dsp:txBody>
      <dsp:txXfrm rot="-5400000">
        <a:off x="1771129" y="2357217"/>
        <a:ext cx="6935679" cy="1431076"/>
      </dsp:txXfrm>
    </dsp:sp>
    <dsp:sp modelId="{F67D8D79-3BAD-4728-BF5C-72A5856D8985}">
      <dsp:nvSpPr>
        <dsp:cNvPr id="0" name=""/>
        <dsp:cNvSpPr/>
      </dsp:nvSpPr>
      <dsp:spPr>
        <a:xfrm>
          <a:off x="749" y="2081559"/>
          <a:ext cx="1770380" cy="1982390"/>
        </a:xfrm>
        <a:prstGeom prst="roundRect">
          <a:avLst/>
        </a:prstGeom>
        <a:solidFill>
          <a:schemeClr val="accent3">
            <a:hueOff val="-16826439"/>
            <a:satOff val="-8652"/>
            <a:lumOff val="-3725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smtClean="0"/>
            <a:t>2</a:t>
          </a:r>
          <a:endParaRPr lang="th-TH" sz="5400" kern="1200" dirty="0"/>
        </a:p>
      </dsp:txBody>
      <dsp:txXfrm>
        <a:off x="87172" y="2167982"/>
        <a:ext cx="1597534" cy="18095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6510E1-A0D3-499B-A78E-0E33F09D74C0}">
      <dsp:nvSpPr>
        <dsp:cNvPr id="0" name=""/>
        <dsp:cNvSpPr/>
      </dsp:nvSpPr>
      <dsp:spPr>
        <a:xfrm>
          <a:off x="3249854" y="2797369"/>
          <a:ext cx="2354445" cy="235444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200" kern="1200" dirty="0" smtClean="0">
              <a:solidFill>
                <a:schemeClr val="tx1"/>
              </a:solidFill>
            </a:rPr>
            <a:t>ด้าน</a:t>
          </a:r>
        </a:p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200" kern="1200" dirty="0" smtClean="0">
              <a:solidFill>
                <a:schemeClr val="tx1"/>
              </a:solidFill>
            </a:rPr>
            <a:t>การวิจัย</a:t>
          </a:r>
          <a:endParaRPr lang="th-TH" sz="4200" kern="1200" dirty="0">
            <a:solidFill>
              <a:schemeClr val="tx1"/>
            </a:solidFill>
          </a:endParaRPr>
        </a:p>
      </dsp:txBody>
      <dsp:txXfrm>
        <a:off x="3594654" y="3142169"/>
        <a:ext cx="1664845" cy="1664845"/>
      </dsp:txXfrm>
    </dsp:sp>
    <dsp:sp modelId="{18AF9A63-FA0F-4874-A069-4CD45E22261D}">
      <dsp:nvSpPr>
        <dsp:cNvPr id="0" name=""/>
        <dsp:cNvSpPr/>
      </dsp:nvSpPr>
      <dsp:spPr>
        <a:xfrm rot="11615565">
          <a:off x="1120729" y="3097326"/>
          <a:ext cx="2120710" cy="67101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16F257-A449-43DF-8CE6-697EE0E938E1}">
      <dsp:nvSpPr>
        <dsp:cNvPr id="0" name=""/>
        <dsp:cNvSpPr/>
      </dsp:nvSpPr>
      <dsp:spPr>
        <a:xfrm>
          <a:off x="19744" y="2275817"/>
          <a:ext cx="2163604" cy="178937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600" kern="1200" dirty="0" err="1" smtClean="0"/>
            <a:t>สกอ.</a:t>
          </a:r>
          <a:r>
            <a:rPr lang="th-TH" sz="4600" kern="1200" dirty="0" smtClean="0"/>
            <a:t/>
          </a:r>
          <a:br>
            <a:rPr lang="th-TH" sz="4600" kern="1200" dirty="0" smtClean="0"/>
          </a:br>
          <a:r>
            <a:rPr lang="th-TH" sz="4600" kern="1200" dirty="0" smtClean="0"/>
            <a:t>4.3</a:t>
          </a:r>
          <a:endParaRPr lang="th-TH" sz="4600" kern="1200" dirty="0"/>
        </a:p>
      </dsp:txBody>
      <dsp:txXfrm>
        <a:off x="72153" y="2328226"/>
        <a:ext cx="2058786" cy="1684560"/>
      </dsp:txXfrm>
    </dsp:sp>
    <dsp:sp modelId="{556B3765-76F2-4893-AA63-90326BA9BA14}">
      <dsp:nvSpPr>
        <dsp:cNvPr id="0" name=""/>
        <dsp:cNvSpPr/>
      </dsp:nvSpPr>
      <dsp:spPr>
        <a:xfrm rot="14592347">
          <a:off x="2364388" y="1572661"/>
          <a:ext cx="2038253" cy="67101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-5608813"/>
            <a:satOff val="-2884"/>
            <a:lumOff val="-124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A97D5D-543D-412D-A1ED-7AF82486C1B5}">
      <dsp:nvSpPr>
        <dsp:cNvPr id="0" name=""/>
        <dsp:cNvSpPr/>
      </dsp:nvSpPr>
      <dsp:spPr>
        <a:xfrm>
          <a:off x="1805743" y="103776"/>
          <a:ext cx="2236723" cy="1789378"/>
        </a:xfrm>
        <a:prstGeom prst="roundRect">
          <a:avLst>
            <a:gd name="adj" fmla="val 10000"/>
          </a:avLst>
        </a:prstGeom>
        <a:solidFill>
          <a:schemeClr val="accent3">
            <a:hueOff val="-5608813"/>
            <a:satOff val="-2884"/>
            <a:lumOff val="-12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600" kern="1200" dirty="0" smtClean="0"/>
            <a:t>สมศ.5</a:t>
          </a:r>
          <a:endParaRPr lang="th-TH" sz="4600" kern="1200" dirty="0"/>
        </a:p>
      </dsp:txBody>
      <dsp:txXfrm>
        <a:off x="1858152" y="156185"/>
        <a:ext cx="2131905" cy="1684560"/>
      </dsp:txXfrm>
    </dsp:sp>
    <dsp:sp modelId="{16EA8CC7-ADA9-4BBE-AAEF-BE46BEC9ED89}">
      <dsp:nvSpPr>
        <dsp:cNvPr id="0" name=""/>
        <dsp:cNvSpPr/>
      </dsp:nvSpPr>
      <dsp:spPr>
        <a:xfrm rot="17647098">
          <a:off x="4372742" y="1561496"/>
          <a:ext cx="1968961" cy="67101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-11217626"/>
            <a:satOff val="-5768"/>
            <a:lumOff val="-24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9670B5-9710-4A23-8E54-ECE63E897B51}">
      <dsp:nvSpPr>
        <dsp:cNvPr id="0" name=""/>
        <dsp:cNvSpPr/>
      </dsp:nvSpPr>
      <dsp:spPr>
        <a:xfrm>
          <a:off x="4641141" y="103776"/>
          <a:ext cx="2236723" cy="1789378"/>
        </a:xfrm>
        <a:prstGeom prst="roundRect">
          <a:avLst>
            <a:gd name="adj" fmla="val 10000"/>
          </a:avLst>
        </a:prstGeom>
        <a:solidFill>
          <a:schemeClr val="accent3">
            <a:hueOff val="-11217626"/>
            <a:satOff val="-5768"/>
            <a:lumOff val="-24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600" kern="1200" dirty="0" smtClean="0"/>
            <a:t>สมศ.6</a:t>
          </a:r>
          <a:endParaRPr lang="th-TH" sz="4600" kern="1200" dirty="0"/>
        </a:p>
      </dsp:txBody>
      <dsp:txXfrm>
        <a:off x="4693550" y="156185"/>
        <a:ext cx="2131905" cy="1684560"/>
      </dsp:txXfrm>
    </dsp:sp>
    <dsp:sp modelId="{12A2A2FE-E4FD-4029-B307-9D90DB196A0C}">
      <dsp:nvSpPr>
        <dsp:cNvPr id="0" name=""/>
        <dsp:cNvSpPr/>
      </dsp:nvSpPr>
      <dsp:spPr>
        <a:xfrm rot="20742113">
          <a:off x="5648193" y="3077555"/>
          <a:ext cx="1964291" cy="67101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-16826439"/>
            <a:satOff val="-8652"/>
            <a:lumOff val="-372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85EDFB-5183-4864-96E7-B732A1DE65CC}">
      <dsp:nvSpPr>
        <dsp:cNvPr id="0" name=""/>
        <dsp:cNvSpPr/>
      </dsp:nvSpPr>
      <dsp:spPr>
        <a:xfrm>
          <a:off x="6463700" y="2275817"/>
          <a:ext cx="2236723" cy="1789378"/>
        </a:xfrm>
        <a:prstGeom prst="roundRect">
          <a:avLst>
            <a:gd name="adj" fmla="val 10000"/>
          </a:avLst>
        </a:prstGeom>
        <a:solidFill>
          <a:schemeClr val="accent3">
            <a:hueOff val="-16826439"/>
            <a:satOff val="-8652"/>
            <a:lumOff val="-3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600" kern="1200" dirty="0" smtClean="0"/>
            <a:t>สมศ.7</a:t>
          </a:r>
          <a:endParaRPr lang="th-TH" sz="4600" kern="1200" dirty="0"/>
        </a:p>
      </dsp:txBody>
      <dsp:txXfrm>
        <a:off x="6516109" y="2328226"/>
        <a:ext cx="2131905" cy="16845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54DE9-BE80-4B2C-A131-3F0402978A4D}">
      <dsp:nvSpPr>
        <dsp:cNvPr id="0" name=""/>
        <dsp:cNvSpPr/>
      </dsp:nvSpPr>
      <dsp:spPr>
        <a:xfrm rot="5400000">
          <a:off x="-246872" y="451993"/>
          <a:ext cx="1645819" cy="1152073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3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 smtClean="0">
              <a:latin typeface="TH SarabunPSK" pitchFamily="34" charset="-34"/>
              <a:cs typeface="TH SarabunPSK" pitchFamily="34" charset="-34"/>
            </a:rPr>
            <a:t>เชิงสาธารณะ</a:t>
          </a:r>
          <a:endParaRPr lang="th-TH" sz="2400" b="1" kern="1200" dirty="0">
            <a:latin typeface="TH SarabunPSK" pitchFamily="34" charset="-34"/>
            <a:cs typeface="TH SarabunPSK" pitchFamily="34" charset="-34"/>
          </a:endParaRPr>
        </a:p>
      </dsp:txBody>
      <dsp:txXfrm rot="-5400000">
        <a:off x="2" y="781157"/>
        <a:ext cx="1152073" cy="493746"/>
      </dsp:txXfrm>
    </dsp:sp>
    <dsp:sp modelId="{8EA8574E-7A11-461E-A53E-B7090FB0BD60}">
      <dsp:nvSpPr>
        <dsp:cNvPr id="0" name=""/>
        <dsp:cNvSpPr/>
      </dsp:nvSpPr>
      <dsp:spPr>
        <a:xfrm rot="5400000">
          <a:off x="4251553" y="-3077372"/>
          <a:ext cx="1435808" cy="76347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2400" kern="1200" dirty="0" smtClean="0">
              <a:latin typeface="TH SarabunPSK" pitchFamily="34" charset="-34"/>
              <a:cs typeface="TH SarabunPSK" pitchFamily="34" charset="-34"/>
            </a:rPr>
            <a:t>เกิดประโยชน์แก่ สาธารณชน ในเรื่องต่างๆ ที่ ทำให้คุณภาพชีวิตและเศรษฐกิจของประชาชนดีขึ้น ได้แก่ การใช้ประโยชน์ด้านสาธารณสุข ด้านการบริหารจัดการสำหรับวิสาหกิจขนาดกลางและขนาดย่อม (</a:t>
          </a:r>
          <a:r>
            <a:rPr lang="en-US" sz="2400" kern="1200" dirty="0" smtClean="0">
              <a:latin typeface="TH SarabunPSK" pitchFamily="34" charset="-34"/>
              <a:cs typeface="TH SarabunPSK" pitchFamily="34" charset="-34"/>
            </a:rPr>
            <a:t>SME) </a:t>
          </a:r>
          <a:r>
            <a:rPr lang="th-TH" sz="2400" kern="1200" dirty="0" smtClean="0">
              <a:latin typeface="TH SarabunPSK" pitchFamily="34" charset="-34"/>
              <a:cs typeface="TH SarabunPSK" pitchFamily="34" charset="-34"/>
            </a:rPr>
            <a:t>ด้านการส่งเสริมประชาธิปไตย ภาคประชาชน ด้านศิลปะและวัฒนธรรม ด้านวิถีชีวิตตามหลักปรัชญาของเศรษฐกิจพอเพียงเป็นต้น</a:t>
          </a:r>
          <a:endParaRPr lang="th-TH" sz="2400" kern="1200" dirty="0">
            <a:latin typeface="TH SarabunPSK" pitchFamily="34" charset="-34"/>
            <a:cs typeface="TH SarabunPSK" pitchFamily="34" charset="-34"/>
          </a:endParaRPr>
        </a:p>
      </dsp:txBody>
      <dsp:txXfrm rot="-5400000">
        <a:off x="1152073" y="92198"/>
        <a:ext cx="7564678" cy="1295628"/>
      </dsp:txXfrm>
    </dsp:sp>
    <dsp:sp modelId="{02C1A5AA-A107-4A7C-A7AF-B30FDCA612A2}">
      <dsp:nvSpPr>
        <dsp:cNvPr id="0" name=""/>
        <dsp:cNvSpPr/>
      </dsp:nvSpPr>
      <dsp:spPr>
        <a:xfrm rot="5400000">
          <a:off x="-246872" y="2059378"/>
          <a:ext cx="1645819" cy="1152073"/>
        </a:xfrm>
        <a:prstGeom prst="chevron">
          <a:avLst/>
        </a:prstGeom>
        <a:gradFill rotWithShape="0">
          <a:gsLst>
            <a:gs pos="0">
              <a:schemeClr val="accent3">
                <a:hueOff val="-5608813"/>
                <a:satOff val="-2884"/>
                <a:lumOff val="-1242"/>
                <a:alphaOff val="0"/>
                <a:tint val="92000"/>
                <a:satMod val="170000"/>
              </a:schemeClr>
            </a:gs>
            <a:gs pos="15000">
              <a:schemeClr val="accent3">
                <a:hueOff val="-5608813"/>
                <a:satOff val="-2884"/>
                <a:lumOff val="-1242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-5608813"/>
                <a:satOff val="-2884"/>
                <a:lumOff val="-1242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-5608813"/>
                <a:satOff val="-2884"/>
                <a:lumOff val="-1242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-5608813"/>
                <a:satOff val="-2884"/>
                <a:lumOff val="-1242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3">
              <a:hueOff val="-5608813"/>
              <a:satOff val="-2884"/>
              <a:lumOff val="-1242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 smtClean="0">
              <a:solidFill>
                <a:srgbClr val="FFFF00"/>
              </a:solidFill>
              <a:latin typeface="TH SarabunPSK" pitchFamily="34" charset="-34"/>
              <a:cs typeface="TH SarabunPSK" pitchFamily="34" charset="-34"/>
            </a:rPr>
            <a:t>เชิงพาณิชย์</a:t>
          </a:r>
          <a:endParaRPr lang="th-TH" sz="2800" b="1" kern="1200" dirty="0">
            <a:solidFill>
              <a:srgbClr val="FFFF00"/>
            </a:solidFill>
            <a:latin typeface="TH SarabunPSK" pitchFamily="34" charset="-34"/>
            <a:cs typeface="TH SarabunPSK" pitchFamily="34" charset="-34"/>
          </a:endParaRPr>
        </a:p>
      </dsp:txBody>
      <dsp:txXfrm rot="-5400000">
        <a:off x="2" y="2388542"/>
        <a:ext cx="1152073" cy="493746"/>
      </dsp:txXfrm>
    </dsp:sp>
    <dsp:sp modelId="{5CA1DB3E-FE42-4F91-8A67-A4A52F4E3944}">
      <dsp:nvSpPr>
        <dsp:cNvPr id="0" name=""/>
        <dsp:cNvSpPr/>
      </dsp:nvSpPr>
      <dsp:spPr>
        <a:xfrm rot="5400000">
          <a:off x="4337382" y="-1469987"/>
          <a:ext cx="1264151" cy="76347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5608813"/>
              <a:satOff val="-2884"/>
              <a:lumOff val="-1242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2800" b="1" kern="1200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rPr>
            <a:t>เช่น งานวิจัยหรืองานสร้างสรรค์ที่นำไปสู่การพัฒนาสิ่งประดิษฐ์ หรือผลิตภัณฑ์ซึ่งก่อให้เกิดรายได้หรือนำไปสู่การเพิ่มประสิทธิภาพการผลิต</a:t>
          </a:r>
          <a:endParaRPr lang="th-TH" sz="2800" b="1" kern="1200" dirty="0">
            <a:solidFill>
              <a:srgbClr val="FF0000"/>
            </a:solidFill>
            <a:latin typeface="TH SarabunPSK" pitchFamily="34" charset="-34"/>
            <a:cs typeface="TH SarabunPSK" pitchFamily="34" charset="-34"/>
          </a:endParaRPr>
        </a:p>
      </dsp:txBody>
      <dsp:txXfrm rot="-5400000">
        <a:off x="1152074" y="1777032"/>
        <a:ext cx="7573057" cy="1140729"/>
      </dsp:txXfrm>
    </dsp:sp>
    <dsp:sp modelId="{BDED95DC-2992-407B-92EE-476D45FB87B8}">
      <dsp:nvSpPr>
        <dsp:cNvPr id="0" name=""/>
        <dsp:cNvSpPr/>
      </dsp:nvSpPr>
      <dsp:spPr>
        <a:xfrm rot="5400000">
          <a:off x="-246872" y="3569579"/>
          <a:ext cx="1645819" cy="1152073"/>
        </a:xfrm>
        <a:prstGeom prst="chevron">
          <a:avLst/>
        </a:prstGeom>
        <a:gradFill rotWithShape="0">
          <a:gsLst>
            <a:gs pos="0">
              <a:schemeClr val="accent3">
                <a:hueOff val="-11217626"/>
                <a:satOff val="-5768"/>
                <a:lumOff val="-2483"/>
                <a:alphaOff val="0"/>
                <a:tint val="92000"/>
                <a:satMod val="170000"/>
              </a:schemeClr>
            </a:gs>
            <a:gs pos="15000">
              <a:schemeClr val="accent3">
                <a:hueOff val="-11217626"/>
                <a:satOff val="-5768"/>
                <a:lumOff val="-2483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-11217626"/>
                <a:satOff val="-5768"/>
                <a:lumOff val="-2483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-11217626"/>
                <a:satOff val="-5768"/>
                <a:lumOff val="-2483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-11217626"/>
                <a:satOff val="-5768"/>
                <a:lumOff val="-2483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3">
              <a:hueOff val="-11217626"/>
              <a:satOff val="-5768"/>
              <a:lumOff val="-2483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 smtClean="0">
              <a:latin typeface="TH SarabunPSK" pitchFamily="34" charset="-34"/>
              <a:cs typeface="TH SarabunPSK" pitchFamily="34" charset="-34"/>
            </a:rPr>
            <a:t>เชิงนโยบาย</a:t>
          </a:r>
          <a:endParaRPr lang="th-TH" sz="2800" b="1" kern="1200" dirty="0">
            <a:latin typeface="TH SarabunPSK" pitchFamily="34" charset="-34"/>
            <a:cs typeface="TH SarabunPSK" pitchFamily="34" charset="-34"/>
          </a:endParaRPr>
        </a:p>
      </dsp:txBody>
      <dsp:txXfrm rot="-5400000">
        <a:off x="2" y="3898743"/>
        <a:ext cx="1152073" cy="493746"/>
      </dsp:txXfrm>
    </dsp:sp>
    <dsp:sp modelId="{C0226418-9BC6-427B-82E4-0FDA4CFFFE44}">
      <dsp:nvSpPr>
        <dsp:cNvPr id="0" name=""/>
        <dsp:cNvSpPr/>
      </dsp:nvSpPr>
      <dsp:spPr>
        <a:xfrm rot="5400000">
          <a:off x="4434285" y="74317"/>
          <a:ext cx="1070345" cy="76347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11217626"/>
              <a:satOff val="-5768"/>
              <a:lumOff val="-2483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2800" kern="1200" dirty="0" smtClean="0"/>
            <a:t>การนำไปประกอบเป็นข้อมูลการประกาศใช้กฎหมายหรือกำหนดมาตรการ กฎเกณฑ์ต่างๆ โดยองค์กรหรือหน่วยงานภาครัฐและเอกชน เป็นต้น</a:t>
          </a:r>
          <a:endParaRPr lang="th-TH" sz="2800" kern="1200" dirty="0"/>
        </a:p>
      </dsp:txBody>
      <dsp:txXfrm rot="-5400000">
        <a:off x="1152074" y="3408778"/>
        <a:ext cx="7582518" cy="965845"/>
      </dsp:txXfrm>
    </dsp:sp>
    <dsp:sp modelId="{B5EBA35F-1F76-414D-9614-4911A1806B6B}">
      <dsp:nvSpPr>
        <dsp:cNvPr id="0" name=""/>
        <dsp:cNvSpPr/>
      </dsp:nvSpPr>
      <dsp:spPr>
        <a:xfrm rot="5400000">
          <a:off x="-246872" y="5079780"/>
          <a:ext cx="1645819" cy="1152073"/>
        </a:xfrm>
        <a:prstGeom prst="chevron">
          <a:avLst/>
        </a:prstGeom>
        <a:gradFill rotWithShape="0">
          <a:gsLst>
            <a:gs pos="0">
              <a:schemeClr val="accent3">
                <a:hueOff val="-16826439"/>
                <a:satOff val="-8652"/>
                <a:lumOff val="-3725"/>
                <a:alphaOff val="0"/>
                <a:tint val="92000"/>
                <a:satMod val="170000"/>
              </a:schemeClr>
            </a:gs>
            <a:gs pos="15000">
              <a:schemeClr val="accent3">
                <a:hueOff val="-16826439"/>
                <a:satOff val="-8652"/>
                <a:lumOff val="-3725"/>
                <a:alphaOff val="0"/>
                <a:tint val="92000"/>
                <a:shade val="99000"/>
                <a:satMod val="170000"/>
              </a:schemeClr>
            </a:gs>
            <a:gs pos="62000">
              <a:schemeClr val="accent3">
                <a:hueOff val="-16826439"/>
                <a:satOff val="-8652"/>
                <a:lumOff val="-3725"/>
                <a:alphaOff val="0"/>
                <a:tint val="96000"/>
                <a:shade val="80000"/>
                <a:satMod val="170000"/>
              </a:schemeClr>
            </a:gs>
            <a:gs pos="97000">
              <a:schemeClr val="accent3">
                <a:hueOff val="-16826439"/>
                <a:satOff val="-8652"/>
                <a:lumOff val="-3725"/>
                <a:alphaOff val="0"/>
                <a:tint val="98000"/>
                <a:shade val="63000"/>
                <a:satMod val="170000"/>
              </a:schemeClr>
            </a:gs>
            <a:gs pos="100000">
              <a:schemeClr val="accent3">
                <a:hueOff val="-16826439"/>
                <a:satOff val="-8652"/>
                <a:lumOff val="-3725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3">
              <a:hueOff val="-16826439"/>
              <a:satOff val="-8652"/>
              <a:lumOff val="-3725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SarabunPSK" pitchFamily="34" charset="-34"/>
              <a:cs typeface="TH SarabunPSK" pitchFamily="34" charset="-34"/>
            </a:rPr>
            <a:t>ทางอ้อมของงานสร้างสรรค์</a:t>
          </a:r>
          <a:endParaRPr lang="en-US" sz="2000" b="1" kern="1200" dirty="0">
            <a:latin typeface="TH SarabunPSK" pitchFamily="34" charset="-34"/>
            <a:cs typeface="TH SarabunPSK" pitchFamily="34" charset="-34"/>
          </a:endParaRPr>
        </a:p>
      </dsp:txBody>
      <dsp:txXfrm rot="-5400000">
        <a:off x="2" y="5408944"/>
        <a:ext cx="1152073" cy="493746"/>
      </dsp:txXfrm>
    </dsp:sp>
    <dsp:sp modelId="{3BE3AE72-DCA5-4F16-BC0F-28D7C9DF67DD}">
      <dsp:nvSpPr>
        <dsp:cNvPr id="0" name=""/>
        <dsp:cNvSpPr/>
      </dsp:nvSpPr>
      <dsp:spPr>
        <a:xfrm rot="5400000">
          <a:off x="4434566" y="1842647"/>
          <a:ext cx="1069782" cy="76347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16826439"/>
              <a:satOff val="-8652"/>
              <a:lumOff val="-3725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2800" kern="1200" dirty="0" smtClean="0"/>
            <a:t>การสร้างคุณค่าทางจิตใจ เช่นงานศิลปะ</a:t>
          </a:r>
          <a:endParaRPr lang="th-TH" sz="2800" kern="1200" dirty="0"/>
        </a:p>
      </dsp:txBody>
      <dsp:txXfrm rot="-5400000">
        <a:off x="1152073" y="5177362"/>
        <a:ext cx="7582546" cy="96533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77A575-082B-4D69-9290-289EE7779E26}">
      <dsp:nvSpPr>
        <dsp:cNvPr id="0" name=""/>
        <dsp:cNvSpPr/>
      </dsp:nvSpPr>
      <dsp:spPr>
        <a:xfrm>
          <a:off x="2566183" y="1991108"/>
          <a:ext cx="2366982" cy="236698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200" kern="1200" dirty="0" smtClean="0"/>
            <a:t>ด้านบริการวิชาการ</a:t>
          </a:r>
          <a:endParaRPr lang="th-TH" sz="4200" kern="1200" dirty="0"/>
        </a:p>
      </dsp:txBody>
      <dsp:txXfrm>
        <a:off x="2912819" y="2337744"/>
        <a:ext cx="1673710" cy="1673710"/>
      </dsp:txXfrm>
    </dsp:sp>
    <dsp:sp modelId="{DF9EE6D5-7270-466D-BB12-F18EE6DADE93}">
      <dsp:nvSpPr>
        <dsp:cNvPr id="0" name=""/>
        <dsp:cNvSpPr/>
      </dsp:nvSpPr>
      <dsp:spPr>
        <a:xfrm rot="12900000">
          <a:off x="960505" y="1549844"/>
          <a:ext cx="1900974" cy="674589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5DD83E-2E77-4C0E-B949-4D5D2FBF40AF}">
      <dsp:nvSpPr>
        <dsp:cNvPr id="0" name=""/>
        <dsp:cNvSpPr/>
      </dsp:nvSpPr>
      <dsp:spPr>
        <a:xfrm>
          <a:off x="8082" y="442509"/>
          <a:ext cx="2248633" cy="179890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6000" kern="1200" dirty="0" err="1" smtClean="0"/>
            <a:t>สกอ.</a:t>
          </a:r>
          <a:r>
            <a:rPr lang="th-TH" sz="6000" kern="1200" dirty="0" smtClean="0"/>
            <a:t> 5.1</a:t>
          </a:r>
          <a:endParaRPr lang="th-TH" sz="6000" kern="1200" dirty="0"/>
        </a:p>
      </dsp:txBody>
      <dsp:txXfrm>
        <a:off x="60770" y="495197"/>
        <a:ext cx="2143257" cy="1693530"/>
      </dsp:txXfrm>
    </dsp:sp>
    <dsp:sp modelId="{A15AB0FE-A473-4952-92B5-38B132554F1B}">
      <dsp:nvSpPr>
        <dsp:cNvPr id="0" name=""/>
        <dsp:cNvSpPr/>
      </dsp:nvSpPr>
      <dsp:spPr>
        <a:xfrm rot="19500000">
          <a:off x="4637870" y="1549844"/>
          <a:ext cx="1900974" cy="674589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-3210336"/>
            <a:satOff val="39690"/>
            <a:lumOff val="-1293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B7B738-2887-4A3A-9FD0-FCA6576BD482}">
      <dsp:nvSpPr>
        <dsp:cNvPr id="0" name=""/>
        <dsp:cNvSpPr/>
      </dsp:nvSpPr>
      <dsp:spPr>
        <a:xfrm>
          <a:off x="5242634" y="442509"/>
          <a:ext cx="2248633" cy="1798906"/>
        </a:xfrm>
        <a:prstGeom prst="roundRect">
          <a:avLst>
            <a:gd name="adj" fmla="val 10000"/>
          </a:avLst>
        </a:prstGeom>
        <a:solidFill>
          <a:schemeClr val="accent4">
            <a:hueOff val="-3210336"/>
            <a:satOff val="39690"/>
            <a:lumOff val="-129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6000" kern="1200" dirty="0" smtClean="0"/>
            <a:t>สมศ.8</a:t>
          </a:r>
          <a:endParaRPr lang="th-TH" sz="6000" kern="1200" dirty="0"/>
        </a:p>
      </dsp:txBody>
      <dsp:txXfrm>
        <a:off x="5295322" y="495197"/>
        <a:ext cx="2143257" cy="16935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2D507-9FE5-442A-801C-EE6C2DD639ED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592FE-836A-473D-9E72-0ED1A74EFD55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246595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592FE-836A-473D-9E72-0ED1A74EFD55}" type="slidenum">
              <a:rPr lang="th-TH" smtClean="0"/>
              <a:pPr/>
              <a:t>25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ชื่อเรื่อง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2" name="ชื่อเรื่องรอง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FA63DD-285E-482D-9FA6-5F7E1F4AC3D1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20" name="ตัวยึดท้ายกระดา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10" name="ตัวยึด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2CA681-3B00-49C4-A393-B709EEF6342B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วงรี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FA63DD-285E-482D-9FA6-5F7E1F4AC3D1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2CA681-3B00-49C4-A393-B709EEF6342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FA63DD-285E-482D-9FA6-5F7E1F4AC3D1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2CA681-3B00-49C4-A393-B709EEF6342B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FA63DD-285E-482D-9FA6-5F7E1F4AC3D1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2CA681-3B00-49C4-A393-B709EEF6342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FA63DD-285E-482D-9FA6-5F7E1F4AC3D1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2CA681-3B00-49C4-A393-B709EEF6342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FA63DD-285E-482D-9FA6-5F7E1F4AC3D1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2CA681-3B00-49C4-A393-B709EEF6342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FA63DD-285E-482D-9FA6-5F7E1F4AC3D1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2CA681-3B00-49C4-A393-B709EEF6342B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FA63DD-285E-482D-9FA6-5F7E1F4AC3D1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2CA681-3B00-49C4-A393-B709EEF6342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FA63DD-285E-482D-9FA6-5F7E1F4AC3D1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2CA681-3B00-49C4-A393-B709EEF6342B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9" name="แผนผังลำดับงาน: กระบวนการ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แผนผังลำดับงาน: กระบวนการ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FA63DD-285E-482D-9FA6-5F7E1F4AC3D1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2CA681-3B00-49C4-A393-B709EEF6342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FA63DD-285E-482D-9FA6-5F7E1F4AC3D1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2CA681-3B00-49C4-A393-B709EEF6342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วงกลม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โดนัท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ตัวยึดชื่อเรื่อง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ยึดข้อความ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4" name="ตัวยึดวันที่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6FA63DD-285E-482D-9FA6-5F7E1F4AC3D1}" type="datetimeFigureOut">
              <a:rPr lang="th-TH" smtClean="0"/>
              <a:pPr/>
              <a:t>13/03/57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22CA681-3B00-49C4-A393-B709EEF6342B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5" name="สี่เหลี่ยมผืนผ้า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.rdi.ku.ac.th/kur3/login.aspx" TargetMode="External"/><Relationship Id="rId2" Type="http://schemas.openxmlformats.org/officeDocument/2006/relationships/hyperlink" Target="http://www.rdi.ku.ac.th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.rdi.ku.ac.th/kur3/login.aspx" TargetMode="External"/><Relationship Id="rId2" Type="http://schemas.openxmlformats.org/officeDocument/2006/relationships/hyperlink" Target="http://www.rdi.ku.ac.th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158.108.110.14/~qa_assurance/index.php?page=details&amp;menu_type=evaluation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359898"/>
            <a:ext cx="9144000" cy="1472184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h-TH" dirty="0" smtClean="0">
                <a:solidFill>
                  <a:schemeClr val="tx1"/>
                </a:solidFill>
              </a:rPr>
              <a:t>โครงการสร้างความเข้าใจร่วมกันด้านงานประกันคุณภาพ</a:t>
            </a:r>
            <a:br>
              <a:rPr lang="th-TH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: </a:t>
            </a:r>
            <a:r>
              <a:rPr lang="th-TH" dirty="0" smtClean="0">
                <a:solidFill>
                  <a:schemeClr val="tx1"/>
                </a:solidFill>
              </a:rPr>
              <a:t>ตัวบ่งชี้ของสาขาวิชา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4" name="ชื่อเรื่องรอง 3"/>
          <p:cNvSpPr>
            <a:spLocks noGrp="1"/>
          </p:cNvSpPr>
          <p:nvPr>
            <p:ph type="subTitle" idx="1"/>
          </p:nvPr>
        </p:nvSpPr>
        <p:spPr>
          <a:xfrm>
            <a:off x="1357290" y="2214554"/>
            <a:ext cx="7406640" cy="578804"/>
          </a:xfrm>
        </p:spPr>
        <p:txBody>
          <a:bodyPr>
            <a:noAutofit/>
          </a:bodyPr>
          <a:lstStyle/>
          <a:p>
            <a:pPr algn="r"/>
            <a:r>
              <a:rPr lang="th-TH" sz="4400" dirty="0" smtClean="0"/>
              <a:t>13 มีนาคม 2557 ณ ห้องประชุม </a:t>
            </a:r>
            <a:r>
              <a:rPr lang="th-TH" sz="4400" dirty="0" err="1" smtClean="0"/>
              <a:t>พรรณา</a:t>
            </a:r>
            <a:r>
              <a:rPr lang="th-TH" sz="4400" dirty="0" smtClean="0"/>
              <a:t>นิคม</a:t>
            </a:r>
            <a:endParaRPr lang="th-TH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>
            <a:off x="2928926" y="785794"/>
            <a:ext cx="6215074" cy="857256"/>
          </a:xfrm>
          <a:prstGeom prst="triangl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2928926" y="1643050"/>
            <a:ext cx="6215074" cy="642942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มหาวิทยาลัยเกษตรศาสตร์</a:t>
            </a:r>
            <a:endParaRPr lang="th-TH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2" name="Group 61"/>
          <p:cNvGrpSpPr>
            <a:grpSpLocks/>
          </p:cNvGrpSpPr>
          <p:nvPr/>
        </p:nvGrpSpPr>
        <p:grpSpPr bwMode="auto">
          <a:xfrm>
            <a:off x="-142908" y="1214422"/>
            <a:ext cx="2151067" cy="1912449"/>
            <a:chOff x="428621" y="857250"/>
            <a:chExt cx="2151067" cy="1912449"/>
          </a:xfrm>
        </p:grpSpPr>
        <p:pic>
          <p:nvPicPr>
            <p:cNvPr id="11" name="Picture 30" descr="pape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14500" y="857250"/>
              <a:ext cx="865188" cy="936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50"/>
            <p:cNvGrpSpPr>
              <a:grpSpLocks/>
            </p:cNvGrpSpPr>
            <p:nvPr/>
          </p:nvGrpSpPr>
          <p:grpSpPr bwMode="auto">
            <a:xfrm flipH="1">
              <a:off x="428621" y="857250"/>
              <a:ext cx="1800226" cy="1336675"/>
              <a:chOff x="4286" y="977"/>
              <a:chExt cx="1134" cy="842"/>
            </a:xfrm>
          </p:grpSpPr>
          <p:pic>
            <p:nvPicPr>
              <p:cNvPr id="14" name="Picture 51" descr="businessman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633" y="977"/>
                <a:ext cx="787" cy="8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" name="Picture 52" descr="MCj04316410000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286" y="1117"/>
                <a:ext cx="690" cy="6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3" name="Text Box 19"/>
            <p:cNvSpPr txBox="1">
              <a:spLocks noChangeArrowheads="1"/>
            </p:cNvSpPr>
            <p:nvPr/>
          </p:nvSpPr>
          <p:spPr bwMode="auto">
            <a:xfrm>
              <a:off x="785783" y="2000258"/>
              <a:ext cx="1284288" cy="76944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th-TH" sz="4400" b="1" dirty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+mn-lt"/>
                </a:rPr>
                <a:t>ก.พ.ร.</a:t>
              </a:r>
            </a:p>
          </p:txBody>
        </p:sp>
      </p:grpSp>
      <p:grpSp>
        <p:nvGrpSpPr>
          <p:cNvPr id="4" name="Group 63"/>
          <p:cNvGrpSpPr>
            <a:grpSpLocks/>
          </p:cNvGrpSpPr>
          <p:nvPr/>
        </p:nvGrpSpPr>
        <p:grpSpPr bwMode="auto">
          <a:xfrm>
            <a:off x="71402" y="5240658"/>
            <a:ext cx="2009381" cy="1617342"/>
            <a:chOff x="500059" y="5286375"/>
            <a:chExt cx="2008191" cy="1556886"/>
          </a:xfrm>
        </p:grpSpPr>
        <p:pic>
          <p:nvPicPr>
            <p:cNvPr id="17" name="Picture 30" descr="pape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3063" y="5286375"/>
              <a:ext cx="865187" cy="936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" name="Group 50"/>
            <p:cNvGrpSpPr>
              <a:grpSpLocks/>
            </p:cNvGrpSpPr>
            <p:nvPr/>
          </p:nvGrpSpPr>
          <p:grpSpPr bwMode="auto">
            <a:xfrm flipH="1">
              <a:off x="500059" y="5286375"/>
              <a:ext cx="1800226" cy="1336675"/>
              <a:chOff x="4286" y="977"/>
              <a:chExt cx="1134" cy="842"/>
            </a:xfrm>
          </p:grpSpPr>
          <p:pic>
            <p:nvPicPr>
              <p:cNvPr id="20" name="Picture 51" descr="businessman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633" y="977"/>
                <a:ext cx="787" cy="8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" name="Picture 52" descr="MCj04316410000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286" y="1117"/>
                <a:ext cx="690" cy="6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999833" y="6102582"/>
              <a:ext cx="1284287" cy="74067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th-TH" sz="4400" b="1" dirty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+mn-lt"/>
                </a:rPr>
                <a:t>สมศ.</a:t>
              </a:r>
            </a:p>
          </p:txBody>
        </p:sp>
      </p:grpSp>
      <p:grpSp>
        <p:nvGrpSpPr>
          <p:cNvPr id="6" name="Group 62"/>
          <p:cNvGrpSpPr>
            <a:grpSpLocks/>
          </p:cNvGrpSpPr>
          <p:nvPr/>
        </p:nvGrpSpPr>
        <p:grpSpPr bwMode="auto">
          <a:xfrm>
            <a:off x="-142908" y="3214686"/>
            <a:ext cx="2222504" cy="1969235"/>
            <a:chOff x="214309" y="3063875"/>
            <a:chExt cx="2222504" cy="1969235"/>
          </a:xfrm>
        </p:grpSpPr>
        <p:pic>
          <p:nvPicPr>
            <p:cNvPr id="23" name="Picture 30" descr="pape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71625" y="3063875"/>
              <a:ext cx="865188" cy="936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" name="Group 50"/>
            <p:cNvGrpSpPr>
              <a:grpSpLocks/>
            </p:cNvGrpSpPr>
            <p:nvPr/>
          </p:nvGrpSpPr>
          <p:grpSpPr bwMode="auto">
            <a:xfrm flipH="1">
              <a:off x="214309" y="3071813"/>
              <a:ext cx="1800226" cy="1336675"/>
              <a:chOff x="4286" y="977"/>
              <a:chExt cx="1134" cy="842"/>
            </a:xfrm>
          </p:grpSpPr>
          <p:pic>
            <p:nvPicPr>
              <p:cNvPr id="26" name="Picture 51" descr="businessman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633" y="977"/>
                <a:ext cx="787" cy="8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" name="Picture 52" descr="MCj04316410000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286" y="1117"/>
                <a:ext cx="690" cy="6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5" name="Text Box 19"/>
            <p:cNvSpPr txBox="1">
              <a:spLocks noChangeArrowheads="1"/>
            </p:cNvSpPr>
            <p:nvPr/>
          </p:nvSpPr>
          <p:spPr bwMode="auto">
            <a:xfrm>
              <a:off x="644525" y="4202113"/>
              <a:ext cx="1284288" cy="83099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th-TH" sz="4800" b="1" dirty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+mn-lt"/>
                </a:rPr>
                <a:t>สกอ.</a:t>
              </a:r>
            </a:p>
          </p:txBody>
        </p:sp>
      </p:grpSp>
      <p:sp>
        <p:nvSpPr>
          <p:cNvPr id="28" name="Rectangle 27"/>
          <p:cNvSpPr/>
          <p:nvPr/>
        </p:nvSpPr>
        <p:spPr>
          <a:xfrm>
            <a:off x="2928926" y="2357406"/>
            <a:ext cx="6215074" cy="450059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9" name="Picture 43" descr="officer-male3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6650" y="2332613"/>
            <a:ext cx="1186986" cy="1186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5" descr="officer-female3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7686" y="2477450"/>
            <a:ext cx="1058875" cy="1196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6215074" y="2620326"/>
            <a:ext cx="26432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สำนักประกันคุณภาพ มก.</a:t>
            </a:r>
            <a:endParaRPr lang="th-TH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86314" y="4429132"/>
            <a:ext cx="121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คณะ ทอ.</a:t>
            </a:r>
            <a:endParaRPr lang="th-TH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9" name="Right Arrow 38"/>
          <p:cNvSpPr/>
          <p:nvPr/>
        </p:nvSpPr>
        <p:spPr>
          <a:xfrm rot="1499541">
            <a:off x="2214546" y="2285992"/>
            <a:ext cx="642942" cy="71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0" name="Right Arrow 39"/>
          <p:cNvSpPr/>
          <p:nvPr/>
        </p:nvSpPr>
        <p:spPr>
          <a:xfrm>
            <a:off x="2214546" y="4143380"/>
            <a:ext cx="642942" cy="71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1" name="Right Arrow 40"/>
          <p:cNvSpPr/>
          <p:nvPr/>
        </p:nvSpPr>
        <p:spPr>
          <a:xfrm rot="19800000">
            <a:off x="2214546" y="5643578"/>
            <a:ext cx="642942" cy="71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3" name="Down Arrow 42"/>
          <p:cNvSpPr/>
          <p:nvPr/>
        </p:nvSpPr>
        <p:spPr>
          <a:xfrm>
            <a:off x="4945039" y="3698291"/>
            <a:ext cx="642942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10" name="Group 26"/>
          <p:cNvGrpSpPr>
            <a:grpSpLocks/>
          </p:cNvGrpSpPr>
          <p:nvPr/>
        </p:nvGrpSpPr>
        <p:grpSpPr bwMode="auto">
          <a:xfrm>
            <a:off x="4029174" y="4929198"/>
            <a:ext cx="2685966" cy="1745298"/>
            <a:chOff x="71406" y="928671"/>
            <a:chExt cx="2941753" cy="2214578"/>
          </a:xfrm>
        </p:grpSpPr>
        <p:pic>
          <p:nvPicPr>
            <p:cNvPr id="47" name="Picture 22"/>
            <p:cNvPicPr>
              <a:picLocks noChangeAspect="1" noChangeArrowheads="1"/>
            </p:cNvPicPr>
            <p:nvPr/>
          </p:nvPicPr>
          <p:blipFill>
            <a:blip r:embed="rId7" cstate="print"/>
            <a:srcRect l="32227" t="24225" r="15625" b="10852"/>
            <a:stretch>
              <a:fillRect/>
            </a:stretch>
          </p:blipFill>
          <p:spPr bwMode="auto">
            <a:xfrm>
              <a:off x="71406" y="928671"/>
              <a:ext cx="2941753" cy="2214578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48" name="Rectangle 47"/>
            <p:cNvSpPr/>
            <p:nvPr/>
          </p:nvSpPr>
          <p:spPr>
            <a:xfrm>
              <a:off x="2857578" y="2928935"/>
              <a:ext cx="142881" cy="2143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th-TH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0" y="119698"/>
            <a:ext cx="8929718" cy="70788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คณะรับการตรวจประเมินคุณภาพจากใครบ้าง</a:t>
            </a:r>
            <a:r>
              <a:rPr lang="th-TH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</a:p>
        </p:txBody>
      </p:sp>
      <p:sp>
        <p:nvSpPr>
          <p:cNvPr id="55" name="Rounded Rectangular Callout 54"/>
          <p:cNvSpPr/>
          <p:nvPr/>
        </p:nvSpPr>
        <p:spPr>
          <a:xfrm>
            <a:off x="2000232" y="2500306"/>
            <a:ext cx="1643074" cy="1357322"/>
          </a:xfrm>
          <a:prstGeom prst="wedgeRoundRectCallout">
            <a:avLst>
              <a:gd name="adj1" fmla="val -54224"/>
              <a:gd name="adj2" fmla="val 65868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23 </a:t>
            </a:r>
            <a:r>
              <a:rPr lang="th-TH" dirty="0" smtClean="0"/>
              <a:t>ตัวบ่งชี้</a:t>
            </a:r>
            <a:endParaRPr lang="th-TH" dirty="0"/>
          </a:p>
        </p:txBody>
      </p:sp>
      <p:sp>
        <p:nvSpPr>
          <p:cNvPr id="56" name="Rounded Rectangular Callout 55"/>
          <p:cNvSpPr/>
          <p:nvPr/>
        </p:nvSpPr>
        <p:spPr>
          <a:xfrm>
            <a:off x="2000232" y="4500570"/>
            <a:ext cx="1643074" cy="1357322"/>
          </a:xfrm>
          <a:prstGeom prst="wedgeRoundRectCallout">
            <a:avLst>
              <a:gd name="adj1" fmla="val -54224"/>
              <a:gd name="adj2" fmla="val 65868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18 </a:t>
            </a:r>
            <a:r>
              <a:rPr lang="th-TH" dirty="0" smtClean="0"/>
              <a:t>ตัวบ่งชี้</a:t>
            </a:r>
            <a:endParaRPr lang="th-TH" dirty="0"/>
          </a:p>
        </p:txBody>
      </p:sp>
      <p:sp>
        <p:nvSpPr>
          <p:cNvPr id="54" name="Rounded Rectangular Callout 53"/>
          <p:cNvSpPr/>
          <p:nvPr/>
        </p:nvSpPr>
        <p:spPr>
          <a:xfrm>
            <a:off x="2000232" y="857232"/>
            <a:ext cx="1643074" cy="1357322"/>
          </a:xfrm>
          <a:prstGeom prst="wedgeRoundRectCallout">
            <a:avLst>
              <a:gd name="adj1" fmla="val -54224"/>
              <a:gd name="adj2" fmla="val 65868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 </a:t>
            </a:r>
            <a:r>
              <a:rPr lang="th-TH" dirty="0" smtClean="0"/>
              <a:t>ตัวบ่งชี้</a:t>
            </a:r>
            <a:endParaRPr lang="th-TH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572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การประกันคุณภาพภายในประเมินโดย</a:t>
            </a:r>
          </a:p>
          <a:p>
            <a:pPr>
              <a:lnSpc>
                <a:spcPct val="150000"/>
              </a:lnSpc>
              <a:buNone/>
            </a:pPr>
            <a:r>
              <a:rPr lang="th-TH" sz="40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“</a:t>
            </a:r>
            <a:r>
              <a:rPr lang="th-TH" sz="40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สำนักงานคณะกรรมการอุดมศึกษาแห่งชาติ</a:t>
            </a:r>
            <a:r>
              <a:rPr lang="en-US" sz="40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” </a:t>
            </a:r>
            <a:r>
              <a:rPr lang="th-TH" sz="40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4000" b="1" dirty="0" err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สกอ.</a:t>
            </a:r>
            <a:r>
              <a:rPr lang="th-TH" sz="40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เน้นด้านปัจจัยนำเข้า , กระบวนการ</a:t>
            </a:r>
          </a:p>
          <a:p>
            <a:pPr>
              <a:lnSpc>
                <a:spcPct val="150000"/>
              </a:lnSpc>
            </a:pP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ประเมินทุกปี</a:t>
            </a:r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ระบบการประเมินคุณภาพภายใน</a:t>
            </a:r>
            <a:endParaRPr lang="th-TH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572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การประเมินคุณภาพภายนอก ประเมินโดย </a:t>
            </a:r>
          </a:p>
          <a:p>
            <a:pPr>
              <a:lnSpc>
                <a:spcPct val="150000"/>
              </a:lnSpc>
              <a:buNone/>
            </a:pPr>
            <a:r>
              <a:rPr lang="th-TH" sz="3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“</a:t>
            </a:r>
            <a:r>
              <a:rPr lang="th-TH" sz="2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สำนักงานรับรองมาตรฐานและประเมินคุณภาพการศึกษา (องค์การมหาชน) หรือเรียกชื่อย่อว่า “สมศ.”</a:t>
            </a:r>
            <a:endParaRPr lang="th-TH" sz="3200" b="1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50000"/>
              </a:lnSpc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เน้นด้านผลผลิตและผลลัพธ์</a:t>
            </a:r>
          </a:p>
          <a:p>
            <a:pPr>
              <a:lnSpc>
                <a:spcPct val="150000"/>
              </a:lnSpc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ประเมินทุก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5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ปี แต่ต้องรายงานผลทุกปี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>
            <a:noAutofit/>
          </a:bodyPr>
          <a:lstStyle/>
          <a:p>
            <a:r>
              <a:rPr lang="th-TH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ระบบการประเมินคุณภาพภายนอก 18 ตัวบ่งชี้</a:t>
            </a:r>
            <a:endParaRPr lang="th-TH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948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ระบบงานประกันคุณภาพคณะ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289336" y="714356"/>
          <a:ext cx="8645114" cy="5534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28596" y="357166"/>
            <a:ext cx="2357454" cy="7078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H SarabunPSK" pitchFamily="34" charset="-34"/>
                <a:cs typeface="TH SarabunPSK" pitchFamily="34" charset="-34"/>
              </a:rPr>
              <a:t>KPI </a:t>
            </a: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 สาขาวิชา</a:t>
            </a:r>
            <a:endParaRPr lang="th-TH" sz="4000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h-TH" sz="4000" b="1" dirty="0" smtClean="0">
                <a:solidFill>
                  <a:srgbClr val="0033CC"/>
                </a:solidFill>
              </a:rPr>
              <a:t>วัตถุประสงค์ในการตรวจประกันระดับสาขา</a:t>
            </a:r>
          </a:p>
          <a:p>
            <a:pPr marL="624078" indent="-514350">
              <a:buAutoNum type="arabicPeriod"/>
            </a:pPr>
            <a:r>
              <a:rPr lang="th-TH" sz="4000" b="1" dirty="0" smtClean="0"/>
              <a:t>เป็นกฎกระทรวงซึ่งบังคับไว้</a:t>
            </a:r>
          </a:p>
          <a:p>
            <a:pPr marL="624078" indent="-514350">
              <a:buAutoNum type="arabicPeriod"/>
            </a:pPr>
            <a:r>
              <a:rPr lang="th-TH" sz="4000" b="1" dirty="0" smtClean="0"/>
              <a:t>เพื่อให้สาขาทราบถึงศักยภาพของตนเอง จากการประเมินตนเองตามตัวบ่งชี้ที่คณะกำหนด</a:t>
            </a:r>
          </a:p>
          <a:p>
            <a:pPr marL="624078" indent="-514350">
              <a:buAutoNum type="arabicPeriod"/>
            </a:pPr>
            <a:r>
              <a:rPr lang="th-TH" sz="4000" b="1" dirty="0" smtClean="0"/>
              <a:t>เพื่อให้สาขาทราบถึงจุดที่ควรพัฒนา</a:t>
            </a:r>
            <a:endParaRPr lang="th-TH" sz="4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KPI </a:t>
            </a:r>
            <a:r>
              <a:rPr lang="th-TH" dirty="0" smtClean="0"/>
              <a:t>ของสาขา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KPI </a:t>
            </a:r>
            <a:r>
              <a:rPr lang="th-TH" dirty="0" smtClean="0">
                <a:solidFill>
                  <a:schemeClr val="tx1"/>
                </a:solidFill>
              </a:rPr>
              <a:t>ของสาขา </a:t>
            </a:r>
            <a:r>
              <a:rPr lang="en-US" dirty="0" smtClean="0">
                <a:solidFill>
                  <a:schemeClr val="tx1"/>
                </a:solidFill>
              </a:rPr>
              <a:t>: </a:t>
            </a:r>
            <a:r>
              <a:rPr lang="th-TH" dirty="0" smtClean="0">
                <a:solidFill>
                  <a:schemeClr val="tx1"/>
                </a:solidFill>
              </a:rPr>
              <a:t>ด้านการเรียนการสอน 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447800"/>
            <a:ext cx="8682168" cy="4800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fontAlgn="t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อาจารย์ประจำที่มีคุณวุฒิปริญญาเอก (</a:t>
            </a:r>
            <a:r>
              <a:rPr lang="th-TH" sz="4000" b="1" dirty="0" err="1" smtClean="0">
                <a:latin typeface="TH SarabunPSK" pitchFamily="34" charset="-34"/>
                <a:cs typeface="TH SarabunPSK" pitchFamily="34" charset="-34"/>
              </a:rPr>
              <a:t>สกอ.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2.2)</a:t>
            </a:r>
          </a:p>
          <a:p>
            <a:pPr fontAlgn="t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อาจารย์ประจำที่ดำรงตำแหน่งทางวิชาการ (</a:t>
            </a:r>
            <a:r>
              <a:rPr lang="th-TH" sz="4000" b="1" dirty="0" err="1" smtClean="0">
                <a:latin typeface="TH SarabunPSK" pitchFamily="34" charset="-34"/>
                <a:cs typeface="TH SarabunPSK" pitchFamily="34" charset="-34"/>
              </a:rPr>
              <a:t>สกอ.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2.3)</a:t>
            </a:r>
          </a:p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ระบบและกลไกการจัดการเรียนการสอน (</a:t>
            </a:r>
            <a:r>
              <a:rPr lang="th-TH" sz="4000" b="1" dirty="0" err="1" smtClean="0">
                <a:latin typeface="TH SarabunPSK" pitchFamily="34" charset="-34"/>
                <a:cs typeface="TH SarabunPSK" pitchFamily="34" charset="-34"/>
              </a:rPr>
              <a:t>สกอ.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2.6)</a:t>
            </a:r>
          </a:p>
          <a:p>
            <a:pPr fontAlgn="t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การพัฒนาคณาจารย์ (สมศ.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14)</a:t>
            </a:r>
            <a:endParaRPr lang="th-TH" sz="4000" b="1" dirty="0" smtClean="0">
              <a:latin typeface="TH SarabunPSK" pitchFamily="34" charset="-34"/>
              <a:cs typeface="TH SarabunPSK" pitchFamily="34" charset="-34"/>
            </a:endParaRPr>
          </a:p>
          <a:p>
            <a:pPr fontAlgn="t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ผลการสำรวจความพึงพอใจการใช้ห้องปฏิบัติการ</a:t>
            </a:r>
          </a:p>
          <a:p>
            <a:pPr fontAlgn="t">
              <a:buNone/>
            </a:pP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	(</a:t>
            </a:r>
            <a:r>
              <a:rPr lang="th-TH" sz="4000" b="1" dirty="0" err="1" smtClean="0">
                <a:latin typeface="TH SarabunPSK" pitchFamily="34" charset="-34"/>
                <a:cs typeface="TH SarabunPSK" pitchFamily="34" charset="-34"/>
              </a:rPr>
              <a:t>สกอ.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2.5)</a:t>
            </a:r>
            <a:endParaRPr lang="th-TH" sz="4000" b="1" dirty="0" smtClean="0">
              <a:latin typeface="TH SarabunPSK" pitchFamily="34" charset="-34"/>
              <a:cs typeface="TH SarabunPSK" pitchFamily="34" charset="-34"/>
            </a:endParaRPr>
          </a:p>
          <a:p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KPI </a:t>
            </a:r>
            <a:r>
              <a:rPr lang="th-TH" dirty="0" smtClean="0">
                <a:solidFill>
                  <a:schemeClr val="tx1"/>
                </a:solidFill>
              </a:rPr>
              <a:t>ของสาขา </a:t>
            </a:r>
            <a:r>
              <a:rPr lang="en-US" dirty="0" smtClean="0">
                <a:solidFill>
                  <a:schemeClr val="tx1"/>
                </a:solidFill>
              </a:rPr>
              <a:t>: </a:t>
            </a:r>
            <a:r>
              <a:rPr lang="th-TH" dirty="0" smtClean="0">
                <a:solidFill>
                  <a:schemeClr val="tx1"/>
                </a:solidFill>
              </a:rPr>
              <a:t>ด้านการวิจัย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447800"/>
            <a:ext cx="8682168" cy="4800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fontAlgn="t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เงินสนับสนุนงานวิจัยหรืองานสร้างสรรค์ต่อจำนวนอาจารย์ประจำและนักวิจัยประจำ (</a:t>
            </a:r>
            <a:r>
              <a:rPr lang="th-TH" sz="4000" b="1" dirty="0" err="1" smtClean="0">
                <a:latin typeface="TH SarabunPSK" pitchFamily="34" charset="-34"/>
                <a:cs typeface="TH SarabunPSK" pitchFamily="34" charset="-34"/>
              </a:rPr>
              <a:t>สกอ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4.3)</a:t>
            </a:r>
          </a:p>
          <a:p>
            <a:pPr fontAlgn="t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งานวิจัยหรืองานสร้างสรรค์ที่ได้รับการตีพิมพ์เผยแพร่ </a:t>
            </a:r>
          </a:p>
          <a:p>
            <a:pPr marL="82296" indent="0" fontAlgn="t">
              <a:buNone/>
            </a:pP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(สมศ.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5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fontAlgn="t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งานวิจัยหรืองานสร้างสรรค์ที่นำไปใช้ประโยชน์ (สมศ.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6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fontAlgn="t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ผลงานวิชาการที่ได้รับรองคุณภาพ (สมศ.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7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KPI </a:t>
            </a:r>
            <a:r>
              <a:rPr lang="th-TH" dirty="0" smtClean="0"/>
              <a:t>ของสาขาด้านบริการวิชาการ</a:t>
            </a:r>
            <a:endParaRPr lang="th-TH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1447800"/>
            <a:ext cx="8610160" cy="4800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ระบบและกลไกการบริการทางวิชาการแก่สังคม</a:t>
            </a:r>
          </a:p>
          <a:p>
            <a:pPr>
              <a:buNone/>
            </a:pP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	 (</a:t>
            </a:r>
            <a:r>
              <a:rPr lang="th-TH" sz="4000" b="1" dirty="0" err="1" smtClean="0">
                <a:latin typeface="TH SarabunPSK" pitchFamily="34" charset="-34"/>
                <a:cs typeface="TH SarabunPSK" pitchFamily="34" charset="-34"/>
              </a:rPr>
              <a:t>สกอ.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5.1)</a:t>
            </a:r>
            <a:endParaRPr lang="th-TH" sz="40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ผลการนำความรู้และประสบการณ์จากการให้บริการวิชาการมาใช้พัฒนาการเรียนการสอนและงานวิจัย</a:t>
            </a:r>
          </a:p>
          <a:p>
            <a:pPr>
              <a:buNone/>
            </a:pP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	(สมศ.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8)</a:t>
            </a:r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การนับระยะเวลา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51520" y="1447800"/>
            <a:ext cx="8682168" cy="48006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82296" indent="0">
              <a:buNone/>
            </a:pPr>
            <a:r>
              <a:rPr lang="th-TH" sz="3600" b="1" u="sng" dirty="0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นับตามปีการศึกษา</a:t>
            </a:r>
          </a:p>
          <a:p>
            <a:pPr marL="82296" indent="0">
              <a:buNone/>
            </a:pPr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ปีการศึกษา 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2556&gt;&gt; 1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 มิถุนายน 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2556 – 31 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พฤษภาคม 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2557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  </a:t>
            </a:r>
          </a:p>
          <a:p>
            <a:pPr marL="82296" indent="0">
              <a:buNone/>
            </a:pPr>
            <a:r>
              <a:rPr lang="th-TH" sz="3600" b="1" u="sng" dirty="0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นับตามปีปฏิทิน</a:t>
            </a:r>
          </a:p>
          <a:p>
            <a:pPr marL="658368" lvl="2" indent="0">
              <a:buNone/>
            </a:pPr>
            <a:r>
              <a:rPr lang="th-TH" sz="3600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ปีปฏิทิน  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2556 &gt;&gt; 1 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มกราคม 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2556 – 31 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ธันวาคม 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2556</a:t>
            </a:r>
          </a:p>
          <a:p>
            <a:pPr marL="82296" indent="0">
              <a:buNone/>
            </a:pPr>
            <a:r>
              <a:rPr lang="th-TH" sz="3600" b="1" u="sng" dirty="0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นับตามปีงบประมาณ</a:t>
            </a:r>
          </a:p>
          <a:p>
            <a:pPr marL="658368" lvl="2" indent="0">
              <a:buNone/>
            </a:pPr>
            <a:r>
              <a:rPr lang="th-TH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ปีงบประมาณ 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2556 &gt;&gt; 1 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ตุลาคม 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2555 -  30 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กันยายน 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2556</a:t>
            </a:r>
            <a:endParaRPr lang="th-TH" sz="3600" dirty="0" smtClean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307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57290" y="0"/>
            <a:ext cx="7498080" cy="1143000"/>
          </a:xfrm>
        </p:spPr>
        <p:txBody>
          <a:bodyPr/>
          <a:lstStyle/>
          <a:p>
            <a:r>
              <a:rPr lang="th-TH" sz="4400" b="1" dirty="0">
                <a:latin typeface="AngsanaUPC" pitchFamily="18" charset="-34"/>
                <a:cs typeface="AngsanaUPC" pitchFamily="18" charset="-34"/>
              </a:rPr>
              <a:t>การนับจำนวนอาจารย์ประจำและนักวิจัยประจำ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00034" y="1000108"/>
            <a:ext cx="8329686" cy="223224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96646" indent="-514350">
              <a:buNone/>
            </a:pPr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ให้</a:t>
            </a:r>
            <a:r>
              <a:rPr lang="th-TH" sz="3000" b="1" dirty="0">
                <a:latin typeface="TH SarabunPSK" pitchFamily="34" charset="-34"/>
                <a:cs typeface="TH SarabunPSK" pitchFamily="34" charset="-34"/>
              </a:rPr>
              <a:t>นับระยะเวลา</a:t>
            </a:r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ทำงาน ดังนี้ </a:t>
            </a:r>
            <a:endParaRPr lang="th-TH" sz="3000" b="1" dirty="0">
              <a:latin typeface="TH SarabunPSK" pitchFamily="34" charset="-34"/>
              <a:cs typeface="TH SarabunPSK" pitchFamily="34" charset="-34"/>
            </a:endParaRPr>
          </a:p>
          <a:p>
            <a:pPr marL="596646" indent="-514350">
              <a:buNone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9 – 12 เดือน    			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คิด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เป็น 1 คน </a:t>
            </a:r>
          </a:p>
          <a:p>
            <a:pPr marL="596646" indent="-514350">
              <a:buNone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6 เดือนขึ้นไปแต่ไม่ถึง 9 เดือน	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	คิด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เป็น 0.5 คน </a:t>
            </a:r>
          </a:p>
          <a:p>
            <a:pPr marL="596646" indent="-514350">
              <a:buNone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น้อยกว่า 6 เดือน			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ไม่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สามารถนำมานับได้</a:t>
            </a:r>
          </a:p>
          <a:p>
            <a:pPr marL="82296" indent="0">
              <a:buNone/>
            </a:pP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785786" y="3286124"/>
            <a:ext cx="7498080" cy="929069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การปัดจุดทศนิยม </a:t>
            </a:r>
            <a: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 </a:t>
            </a:r>
            <a:r>
              <a:rPr kumimoji="0" lang="th-TH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ปัดทศนิยมตำแหน่งที่ </a:t>
            </a:r>
            <a: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</a:t>
            </a:r>
            <a:endParaRPr kumimoji="0" lang="th-TH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ตัวแทนเนื้อหา 2"/>
          <p:cNvSpPr txBox="1">
            <a:spLocks/>
          </p:cNvSpPr>
          <p:nvPr/>
        </p:nvSpPr>
        <p:spPr>
          <a:xfrm>
            <a:off x="928662" y="4143380"/>
            <a:ext cx="7498080" cy="45450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h-TH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เช่น</a:t>
            </a: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h-TH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72.36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th-TH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เป็น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72.3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72.36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th-TH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เป็น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72.3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</a:t>
            </a: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318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ความหมายของคะแนน</a:t>
            </a:r>
            <a:endParaRPr lang="th-TH" dirty="0"/>
          </a:p>
        </p:txBody>
      </p:sp>
      <p:graphicFrame>
        <p:nvGraphicFramePr>
          <p:cNvPr id="6" name="ตัวแทนเนื้อหา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65567731"/>
              </p:ext>
            </p:extLst>
          </p:nvPr>
        </p:nvGraphicFramePr>
        <p:xfrm>
          <a:off x="251520" y="1447800"/>
          <a:ext cx="8682930" cy="3474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341465"/>
                <a:gridCol w="434146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คะแนน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ความหมาย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0.00</a:t>
                      </a:r>
                      <a:r>
                        <a:rPr lang="en-US" sz="3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– 1.50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การดำเนินงานต้องปรับปรุงเร่งด่วน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1.51 – 2.50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การดำเนินงานต้องปรับปรุง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2.51</a:t>
                      </a:r>
                      <a:r>
                        <a:rPr lang="en-US" sz="3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– 3.50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การดำเนินงานระดับพอใช้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3.51</a:t>
                      </a:r>
                      <a:r>
                        <a:rPr lang="en-US" sz="3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– 4.50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การดำเนินงานระดับดี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4.51 – 5.00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การดำเนินงานระดับดีมาก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44631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การกำหนดหมายเลขเอกสาร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ตัวบ่งชี้ที่เป็นเกณฑ์มาตรฐาน (ข้อ)</a:t>
            </a:r>
          </a:p>
          <a:p>
            <a:pPr algn="ctr">
              <a:buNone/>
            </a:pPr>
            <a:r>
              <a:rPr lang="th-TH" sz="4800" dirty="0" smtClean="0"/>
              <a:t>2.6-1-1</a:t>
            </a:r>
            <a:endParaRPr lang="th-TH" sz="4800" dirty="0"/>
          </a:p>
        </p:txBody>
      </p:sp>
      <p:cxnSp>
        <p:nvCxnSpPr>
          <p:cNvPr id="6" name="ลูกศรเชื่อมต่อแบบตรง 5"/>
          <p:cNvCxnSpPr/>
          <p:nvPr/>
        </p:nvCxnSpPr>
        <p:spPr>
          <a:xfrm rot="10800000" flipV="1">
            <a:off x="3500430" y="2643182"/>
            <a:ext cx="1143008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>
            <a:off x="4600576" y="2600320"/>
            <a:ext cx="500066" cy="158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28728" y="3214686"/>
            <a:ext cx="214314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dirty="0" smtClean="0"/>
              <a:t>ตัวบ่งชี้ที่ 2.6</a:t>
            </a:r>
            <a:endParaRPr lang="th-TH" dirty="0"/>
          </a:p>
        </p:txBody>
      </p:sp>
      <p:cxnSp>
        <p:nvCxnSpPr>
          <p:cNvPr id="13" name="ตัวเชื่อมต่อตรง 12"/>
          <p:cNvCxnSpPr/>
          <p:nvPr/>
        </p:nvCxnSpPr>
        <p:spPr>
          <a:xfrm>
            <a:off x="5293320" y="2571744"/>
            <a:ext cx="214314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ลูกศรเชื่อมต่อแบบตรง 14"/>
          <p:cNvCxnSpPr/>
          <p:nvPr/>
        </p:nvCxnSpPr>
        <p:spPr>
          <a:xfrm rot="5400000">
            <a:off x="4750595" y="3393281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57620" y="4286256"/>
            <a:ext cx="2928958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dirty="0" smtClean="0"/>
              <a:t>เกณฑ์มาตรฐานข้อที่ 1</a:t>
            </a:r>
            <a:endParaRPr lang="th-TH" dirty="0"/>
          </a:p>
        </p:txBody>
      </p:sp>
      <p:cxnSp>
        <p:nvCxnSpPr>
          <p:cNvPr id="20" name="ตัวเชื่อมต่อตรง 19"/>
          <p:cNvCxnSpPr/>
          <p:nvPr/>
        </p:nvCxnSpPr>
        <p:spPr>
          <a:xfrm>
            <a:off x="5643570" y="2590930"/>
            <a:ext cx="21431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ลูกศรเชื่อมต่อแบบตรง 21"/>
          <p:cNvCxnSpPr/>
          <p:nvPr/>
        </p:nvCxnSpPr>
        <p:spPr>
          <a:xfrm>
            <a:off x="5929322" y="2643182"/>
            <a:ext cx="1214446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215206" y="3000372"/>
            <a:ext cx="1714512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dirty="0" smtClean="0"/>
              <a:t>เอกสารหมายเลข 1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ตัวบ่งชี้ที่เป็นผลลัพธ์ หรือตัวบ่งชี้ของ สมศ.</a:t>
            </a:r>
          </a:p>
          <a:p>
            <a:pPr algn="ctr">
              <a:buNone/>
            </a:pPr>
            <a:r>
              <a:rPr lang="th-TH" dirty="0" smtClean="0"/>
              <a:t>4.3-1</a:t>
            </a:r>
            <a:endParaRPr lang="th-TH" dirty="0"/>
          </a:p>
        </p:txBody>
      </p:sp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การกำหนดหมายเลขเอกสาร</a:t>
            </a:r>
            <a:endParaRPr lang="th-TH" dirty="0"/>
          </a:p>
        </p:txBody>
      </p:sp>
      <p:cxnSp>
        <p:nvCxnSpPr>
          <p:cNvPr id="5" name="ลูกศรเชื่อมต่อแบบตรง 4"/>
          <p:cNvCxnSpPr/>
          <p:nvPr/>
        </p:nvCxnSpPr>
        <p:spPr>
          <a:xfrm rot="10800000" flipV="1">
            <a:off x="3686168" y="2471730"/>
            <a:ext cx="1143008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" name="ตัวเชื่อมต่อตรง 5"/>
          <p:cNvCxnSpPr/>
          <p:nvPr/>
        </p:nvCxnSpPr>
        <p:spPr>
          <a:xfrm>
            <a:off x="4903881" y="2428868"/>
            <a:ext cx="360000" cy="158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614466" y="3043234"/>
            <a:ext cx="214314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dirty="0" smtClean="0"/>
              <a:t>ตัวบ่งชี้ที่ 4.3</a:t>
            </a:r>
            <a:endParaRPr lang="th-TH" dirty="0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5395373" y="2447237"/>
            <a:ext cx="21431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ลูกศรเชื่อมต่อแบบตรง 8"/>
          <p:cNvCxnSpPr/>
          <p:nvPr/>
        </p:nvCxnSpPr>
        <p:spPr>
          <a:xfrm>
            <a:off x="5681125" y="2499489"/>
            <a:ext cx="1214446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967009" y="2856679"/>
            <a:ext cx="1714512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dirty="0" smtClean="0"/>
              <a:t>เอกสารหมายเลข 1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55335359"/>
              </p:ext>
            </p:extLst>
          </p:nvPr>
        </p:nvGraphicFramePr>
        <p:xfrm>
          <a:off x="755576" y="-182070"/>
          <a:ext cx="8148664" cy="5748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78545" y="5301208"/>
            <a:ext cx="7920880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u="sng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นับตามปี</a:t>
            </a:r>
            <a:r>
              <a:rPr lang="th-TH" sz="3200" u="sng" dirty="0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การศึกษา</a:t>
            </a: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ปี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การศึกษา </a:t>
            </a:r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2556&gt;&gt; 1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 มิถุนายน </a:t>
            </a:r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2556 – 31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พฤษภาคม </a:t>
            </a:r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2557</a:t>
            </a:r>
            <a:endParaRPr lang="th-TH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38152" cy="70609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th-TH" sz="4400" b="1" dirty="0" smtClean="0">
                <a:latin typeface="AngsanaUPC" pitchFamily="18" charset="-34"/>
                <a:cs typeface="AngsanaUPC" pitchFamily="18" charset="-34"/>
              </a:rPr>
              <a:t>ตัวบ่งชี้ </a:t>
            </a:r>
            <a:r>
              <a:rPr lang="th-TH" sz="4400" b="1" dirty="0" err="1" smtClean="0">
                <a:latin typeface="AngsanaUPC" pitchFamily="18" charset="-34"/>
                <a:cs typeface="AngsanaUPC" pitchFamily="18" charset="-34"/>
              </a:rPr>
              <a:t>สกอ.</a:t>
            </a:r>
            <a:r>
              <a:rPr lang="th-TH" sz="4400" b="1" dirty="0" smtClean="0">
                <a:latin typeface="AngsanaUPC" pitchFamily="18" charset="-34"/>
                <a:cs typeface="AngsanaUPC" pitchFamily="18" charset="-34"/>
              </a:rPr>
              <a:t>ที่ 2.2 </a:t>
            </a:r>
            <a:r>
              <a:rPr lang="en-US" sz="4400" b="1" dirty="0" smtClean="0">
                <a:latin typeface="AngsanaUPC" pitchFamily="18" charset="-34"/>
                <a:cs typeface="AngsanaUPC" pitchFamily="18" charset="-34"/>
              </a:rPr>
              <a:t>:</a:t>
            </a:r>
            <a:r>
              <a:rPr lang="th-TH" sz="4400" b="1" dirty="0" smtClean="0">
                <a:latin typeface="AngsanaUPC" pitchFamily="18" charset="-34"/>
                <a:cs typeface="AngsanaUPC" pitchFamily="18" charset="-34"/>
              </a:rPr>
              <a:t>อาจารย์ประจำที่มีคุณวุฒิปริญญาเอก</a:t>
            </a:r>
            <a:endParaRPr lang="th-TH" dirty="0"/>
          </a:p>
        </p:txBody>
      </p:sp>
      <p:graphicFrame>
        <p:nvGraphicFramePr>
          <p:cNvPr id="5" name="ไดอะแกรม 4"/>
          <p:cNvGraphicFramePr/>
          <p:nvPr>
            <p:extLst>
              <p:ext uri="{D42A27DB-BD31-4B8C-83A1-F6EECF244321}">
                <p14:modId xmlns="" xmlns:p14="http://schemas.microsoft.com/office/powerpoint/2010/main" val="2698953067"/>
              </p:ext>
            </p:extLst>
          </p:nvPr>
        </p:nvGraphicFramePr>
        <p:xfrm>
          <a:off x="107504" y="1196752"/>
          <a:ext cx="878497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89356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14290"/>
            <a:ext cx="8466144" cy="91045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th-TH" sz="4400" b="1" dirty="0" smtClean="0">
                <a:latin typeface="AngsanaUPC" pitchFamily="18" charset="-34"/>
                <a:cs typeface="AngsanaUPC" pitchFamily="18" charset="-34"/>
              </a:rPr>
              <a:t>ตัวบ่งชี้ </a:t>
            </a:r>
            <a:r>
              <a:rPr lang="th-TH" sz="4400" b="1" dirty="0" err="1" smtClean="0">
                <a:latin typeface="AngsanaUPC" pitchFamily="18" charset="-34"/>
                <a:cs typeface="AngsanaUPC" pitchFamily="18" charset="-34"/>
              </a:rPr>
              <a:t>สกอ.</a:t>
            </a:r>
            <a:r>
              <a:rPr lang="th-TH" sz="4400" b="1" dirty="0" smtClean="0">
                <a:latin typeface="AngsanaUPC" pitchFamily="18" charset="-34"/>
                <a:cs typeface="AngsanaUPC" pitchFamily="18" charset="-34"/>
              </a:rPr>
              <a:t>ที่ 2.2 </a:t>
            </a:r>
            <a:r>
              <a:rPr lang="en-US" sz="4400" b="1" dirty="0" smtClean="0">
                <a:latin typeface="AngsanaUPC" pitchFamily="18" charset="-34"/>
                <a:cs typeface="AngsanaUPC" pitchFamily="18" charset="-34"/>
              </a:rPr>
              <a:t>:</a:t>
            </a:r>
            <a:r>
              <a:rPr lang="th-TH" sz="4400" b="1" dirty="0" smtClean="0">
                <a:latin typeface="AngsanaUPC" pitchFamily="18" charset="-34"/>
                <a:cs typeface="AngsanaUPC" pitchFamily="18" charset="-34"/>
              </a:rPr>
              <a:t>อาจารย์ประจำที่มีคุณวุฒิปริญญาเอก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285852" y="1285860"/>
            <a:ext cx="7498080" cy="4800600"/>
          </a:xfrm>
        </p:spPr>
        <p:txBody>
          <a:bodyPr>
            <a:normAutofit fontScale="92500"/>
          </a:bodyPr>
          <a:lstStyle/>
          <a:p>
            <a:pPr marL="596646" indent="-514350">
              <a:buAutoNum type="arabicPeriod"/>
            </a:pPr>
            <a:r>
              <a:rPr lang="th-TH" b="1" dirty="0" smtClean="0">
                <a:latin typeface="AngsanaUPC" pitchFamily="18" charset="-34"/>
                <a:cs typeface="AngsanaUPC" pitchFamily="18" charset="-34"/>
              </a:rPr>
              <a:t>คำนวณค่าร้อยละของอาจารย์ประจำที่มีวุฒิปริญญาเอก</a:t>
            </a:r>
          </a:p>
          <a:p>
            <a:pPr marL="596646" indent="-514350">
              <a:buNone/>
            </a:pPr>
            <a:endParaRPr lang="th-TH" b="1" dirty="0" smtClean="0">
              <a:solidFill>
                <a:srgbClr val="0070C0"/>
              </a:solidFill>
              <a:latin typeface="AngsanaUPC" pitchFamily="18" charset="-34"/>
              <a:cs typeface="AngsanaUPC" pitchFamily="18" charset="-34"/>
            </a:endParaRPr>
          </a:p>
          <a:p>
            <a:pPr marL="596646" indent="-514350">
              <a:buNone/>
            </a:pPr>
            <a:r>
              <a:rPr lang="th-TH" b="1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         จำนวนอาจารย์ประจำที่มีคุณวุฒิปริญญาเอก </a:t>
            </a:r>
            <a:r>
              <a:rPr lang="en-US" b="1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     		x 100</a:t>
            </a:r>
            <a:endParaRPr lang="th-TH" b="1" dirty="0" smtClean="0">
              <a:solidFill>
                <a:srgbClr val="0070C0"/>
              </a:solidFill>
              <a:latin typeface="AngsanaUPC" pitchFamily="18" charset="-34"/>
              <a:cs typeface="AngsanaUPC" pitchFamily="18" charset="-34"/>
            </a:endParaRPr>
          </a:p>
          <a:p>
            <a:pPr marL="596646" indent="-514350">
              <a:buNone/>
            </a:pPr>
            <a:r>
              <a:rPr lang="th-TH" b="1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จำนวนอาจารย์ประจำทั้งหมด </a:t>
            </a:r>
            <a:r>
              <a:rPr lang="th-TH" b="1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(ปฏิบัติงานจริง + ลาศึกษาต่อ)</a:t>
            </a:r>
          </a:p>
          <a:p>
            <a:pPr marL="596646" indent="-514350">
              <a:buNone/>
            </a:pPr>
            <a:endParaRPr lang="th-TH" b="1" dirty="0" smtClean="0">
              <a:solidFill>
                <a:srgbClr val="0070C0"/>
              </a:solidFill>
              <a:latin typeface="AngsanaUPC" pitchFamily="18" charset="-34"/>
              <a:cs typeface="AngsanaUPC" pitchFamily="18" charset="-34"/>
            </a:endParaRPr>
          </a:p>
          <a:p>
            <a:pPr marL="596646" indent="-514350">
              <a:buNone/>
            </a:pPr>
            <a:r>
              <a:rPr lang="th-TH" sz="3000" b="1" dirty="0" smtClean="0">
                <a:latin typeface="AngsanaUPC" pitchFamily="18" charset="-34"/>
                <a:cs typeface="AngsanaUPC" pitchFamily="18" charset="-34"/>
              </a:rPr>
              <a:t>การนับจำนวนอาจารย์ประจำและนักวิจัยประจำให้นับระยะเวลาทำงานดังนี้ </a:t>
            </a:r>
          </a:p>
          <a:p>
            <a:pPr marL="596646" indent="-514350">
              <a:buNone/>
            </a:pPr>
            <a:r>
              <a:rPr lang="th-TH" b="1" dirty="0" smtClean="0">
                <a:latin typeface="AngsanaUPC" pitchFamily="18" charset="-34"/>
                <a:cs typeface="AngsanaUPC" pitchFamily="18" charset="-34"/>
              </a:rPr>
              <a:t>9 – 12 เดือน    				คิดเป็น 1 คน </a:t>
            </a:r>
          </a:p>
          <a:p>
            <a:pPr marL="596646" indent="-514350">
              <a:buNone/>
            </a:pPr>
            <a:r>
              <a:rPr lang="th-TH" b="1" dirty="0" smtClean="0">
                <a:latin typeface="AngsanaUPC" pitchFamily="18" charset="-34"/>
                <a:cs typeface="AngsanaUPC" pitchFamily="18" charset="-34"/>
              </a:rPr>
              <a:t>6 เดือนขึ้นไปแต่ไม่ถึง 9 เดือน		 คิดเป็น 0.5 คน </a:t>
            </a:r>
          </a:p>
          <a:p>
            <a:pPr marL="596646" indent="-514350">
              <a:buNone/>
            </a:pPr>
            <a:r>
              <a:rPr lang="th-TH" b="1" dirty="0" smtClean="0">
                <a:latin typeface="AngsanaUPC" pitchFamily="18" charset="-34"/>
                <a:cs typeface="AngsanaUPC" pitchFamily="18" charset="-34"/>
              </a:rPr>
              <a:t>น้อยกว่า 6 เดือน				ไม่สามารถนำมานับได้</a:t>
            </a:r>
          </a:p>
        </p:txBody>
      </p:sp>
      <p:cxnSp>
        <p:nvCxnSpPr>
          <p:cNvPr id="5" name="ตัวเชื่อมต่อตรง 4"/>
          <p:cNvCxnSpPr/>
          <p:nvPr/>
        </p:nvCxnSpPr>
        <p:spPr>
          <a:xfrm>
            <a:off x="1428728" y="2889159"/>
            <a:ext cx="614366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สี่เหลี่ยมผืนผ้า 7"/>
          <p:cNvSpPr/>
          <p:nvPr/>
        </p:nvSpPr>
        <p:spPr>
          <a:xfrm>
            <a:off x="1357290" y="2428868"/>
            <a:ext cx="7286676" cy="107157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142976" y="500042"/>
            <a:ext cx="7790712" cy="5748358"/>
          </a:xfrm>
        </p:spPr>
        <p:txBody>
          <a:bodyPr/>
          <a:lstStyle/>
          <a:p>
            <a:pPr>
              <a:buNone/>
            </a:pPr>
            <a:r>
              <a:rPr lang="th-TH" dirty="0" smtClean="0"/>
              <a:t>2. แปลงค่าร้อยละที่ คำนวณได้ ในข้อ 1 เทียบกับคะแนน</a:t>
            </a:r>
            <a:r>
              <a:rPr lang="th-TH" dirty="0" err="1" smtClean="0"/>
              <a:t>เต็</a:t>
            </a:r>
            <a:r>
              <a:rPr lang="th-TH" dirty="0" smtClean="0"/>
              <a:t> ม 5 คะแนนที่ได้</a:t>
            </a:r>
          </a:p>
          <a:p>
            <a:pPr>
              <a:buNone/>
            </a:pPr>
            <a:r>
              <a:rPr lang="th-TH" dirty="0" smtClean="0"/>
              <a:t> = ร้อยละของอาจารย์ประจำที่มีคุณวุฒิปริญญาเอก </a:t>
            </a:r>
            <a:r>
              <a:rPr lang="en-US" dirty="0" smtClean="0"/>
              <a:t>X 5 </a:t>
            </a:r>
            <a:endParaRPr lang="th-TH" dirty="0" smtClean="0"/>
          </a:p>
          <a:p>
            <a:pPr>
              <a:buNone/>
            </a:pPr>
            <a:r>
              <a:rPr lang="th-TH" sz="2800" dirty="0" smtClean="0"/>
              <a:t>ร้อยละของอาจารย์ประจำที่มีคุณวุฒิปริญญาเอกที่กำหนดให้เป็นคะแนนเต็ม 5</a:t>
            </a:r>
          </a:p>
          <a:p>
            <a:pPr>
              <a:buNone/>
            </a:pPr>
            <a:r>
              <a:rPr lang="th-TH" sz="2800" dirty="0" smtClean="0"/>
              <a:t>( </a:t>
            </a:r>
            <a:r>
              <a:rPr lang="th-TH" sz="2800" dirty="0" smtClean="0">
                <a:solidFill>
                  <a:srgbClr val="FF0000"/>
                </a:solidFill>
              </a:rPr>
              <a:t>ร้อยละ </a:t>
            </a:r>
            <a:r>
              <a:rPr lang="en-US" sz="2800" dirty="0" smtClean="0">
                <a:solidFill>
                  <a:srgbClr val="FF0000"/>
                </a:solidFill>
              </a:rPr>
              <a:t>60</a:t>
            </a:r>
            <a:r>
              <a:rPr lang="en-US" sz="2800" dirty="0" smtClean="0"/>
              <a:t>)</a:t>
            </a:r>
            <a:endParaRPr lang="th-TH" sz="2800" dirty="0"/>
          </a:p>
        </p:txBody>
      </p:sp>
      <p:cxnSp>
        <p:nvCxnSpPr>
          <p:cNvPr id="5" name="ตัวเชื่อมต่อตรง 4"/>
          <p:cNvCxnSpPr/>
          <p:nvPr/>
        </p:nvCxnSpPr>
        <p:spPr>
          <a:xfrm>
            <a:off x="1214414" y="2071678"/>
            <a:ext cx="74295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สี่เหลี่ยมผืนผ้า 5"/>
          <p:cNvSpPr/>
          <p:nvPr/>
        </p:nvSpPr>
        <p:spPr>
          <a:xfrm>
            <a:off x="1071538" y="1485113"/>
            <a:ext cx="7715304" cy="16430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ตัวยึดเนื้อหา 2"/>
          <p:cNvSpPr txBox="1">
            <a:spLocks/>
          </p:cNvSpPr>
          <p:nvPr/>
        </p:nvSpPr>
        <p:spPr>
          <a:xfrm>
            <a:off x="1067273" y="3717032"/>
            <a:ext cx="7498080" cy="209932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h-TH" dirty="0" smtClean="0"/>
              <a:t>1. ค่าร้อยละของอาจารย์ประจำที่มีคุณวุฒิปริญญาเอกที่ กำหนดให้เป็นคะแนนเต็ม 5 = </a:t>
            </a:r>
            <a:r>
              <a:rPr lang="th-TH" b="1" dirty="0" smtClean="0">
                <a:solidFill>
                  <a:srgbClr val="FF0000"/>
                </a:solidFill>
              </a:rPr>
              <a:t>ร้อยละ 60 ขึ้นไป </a:t>
            </a:r>
            <a:r>
              <a:rPr lang="th-TH" dirty="0" smtClean="0"/>
              <a:t>หรือ</a:t>
            </a:r>
          </a:p>
          <a:p>
            <a:pPr>
              <a:buFont typeface="Wingdings 2"/>
              <a:buNone/>
            </a:pPr>
            <a:endParaRPr lang="th-TH" dirty="0" smtClean="0"/>
          </a:p>
          <a:p>
            <a:r>
              <a:rPr lang="th-TH" dirty="0" smtClean="0"/>
              <a:t> 2. ค่าการเพิ่มขึ้นของร้อยละของอาจารย์ประจำที่มีคุณวุฒิ </a:t>
            </a:r>
          </a:p>
          <a:p>
            <a:pPr>
              <a:buFont typeface="Wingdings 2"/>
              <a:buNone/>
            </a:pPr>
            <a:r>
              <a:rPr lang="th-TH" dirty="0" smtClean="0"/>
              <a:t>	ปริญญาเอก เปรียบเทียบกับปีที่ผ่านมาที่กำหนดให้เป็นคะแนนเต็ม 5 </a:t>
            </a:r>
            <a:r>
              <a:rPr lang="th-TH" b="1" dirty="0" smtClean="0"/>
              <a:t>= </a:t>
            </a:r>
            <a:r>
              <a:rPr lang="th-TH" b="1" dirty="0" smtClean="0">
                <a:solidFill>
                  <a:srgbClr val="FF0000"/>
                </a:solidFill>
              </a:rPr>
              <a:t>ร้อยละ 12 ขึ้นไป</a:t>
            </a:r>
            <a:endParaRPr lang="th-TH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หาข้อมูลเพิ่มเติม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อ.พัชรา</a:t>
            </a:r>
            <a:r>
              <a:rPr lang="th-TH" dirty="0" err="1" smtClean="0"/>
              <a:t>ภรณ์</a:t>
            </a:r>
            <a:r>
              <a:rPr lang="th-TH" dirty="0" smtClean="0"/>
              <a:t>  ถิ่นจันทร์ (สัญญาจ้างครบ 9 ด.หรือไม่ .. จะนับรึเปล่า)</a:t>
            </a:r>
          </a:p>
          <a:p>
            <a:r>
              <a:rPr lang="th-TH" dirty="0" smtClean="0"/>
              <a:t>อ.ดร.</a:t>
            </a:r>
            <a:r>
              <a:rPr lang="th-TH" dirty="0" err="1" smtClean="0"/>
              <a:t>ธัญวนิชย์</a:t>
            </a:r>
            <a:r>
              <a:rPr lang="th-TH" dirty="0" smtClean="0"/>
              <a:t> (บรรจุรึยัง)</a:t>
            </a:r>
          </a:p>
          <a:p>
            <a:r>
              <a:rPr lang="th-TH" dirty="0" smtClean="0"/>
              <a:t>อ.</a:t>
            </a:r>
            <a:r>
              <a:rPr lang="th-TH" dirty="0" err="1" smtClean="0"/>
              <a:t>ดร.ร</a:t>
            </a:r>
            <a:r>
              <a:rPr lang="th-TH" dirty="0" smtClean="0"/>
              <a:t>ชา (ลาออกเมื่อไหร่)</a:t>
            </a:r>
          </a:p>
          <a:p>
            <a:r>
              <a:rPr lang="th-TH" dirty="0" smtClean="0"/>
              <a:t>อ.ณรงค์ (ประมง) บรรจุเมื่อไหร่</a:t>
            </a:r>
          </a:p>
          <a:p>
            <a:r>
              <a:rPr lang="th-TH" dirty="0" smtClean="0"/>
              <a:t>อ.ชื่นจิต </a:t>
            </a:r>
            <a:r>
              <a:rPr lang="th-TH" dirty="0" err="1" smtClean="0"/>
              <a:t>จันท</a:t>
            </a:r>
            <a:r>
              <a:rPr lang="th-TH" dirty="0" smtClean="0"/>
              <a:t>จรูญ</a:t>
            </a:r>
            <a:r>
              <a:rPr lang="th-TH" dirty="0" err="1" smtClean="0"/>
              <a:t>พงษ์</a:t>
            </a:r>
            <a:r>
              <a:rPr lang="th-TH" dirty="0" smtClean="0"/>
              <a:t> (กลับมาเมื่อไหร่)</a:t>
            </a:r>
          </a:p>
          <a:p>
            <a:r>
              <a:rPr lang="th-TH" dirty="0" smtClean="0"/>
              <a:t>อ.ดร.</a:t>
            </a:r>
            <a:r>
              <a:rPr lang="th-TH" dirty="0" err="1" smtClean="0"/>
              <a:t>ภิญญา</a:t>
            </a:r>
            <a:r>
              <a:rPr lang="th-TH" dirty="0" smtClean="0"/>
              <a:t>รัตน์ ไป </a:t>
            </a:r>
            <a:r>
              <a:rPr lang="en-US" dirty="0" smtClean="0"/>
              <a:t>Post-doc </a:t>
            </a:r>
            <a:r>
              <a:rPr lang="th-TH" dirty="0" smtClean="0"/>
              <a:t>กี่เดือน นับได้ 0.5 คน</a:t>
            </a:r>
            <a:r>
              <a:rPr lang="en-US" dirty="0" smtClean="0"/>
              <a:t>?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10160" cy="77568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b="1" dirty="0" smtClean="0"/>
              <a:t>ตัวบ่งชี้ที่ 2.3 : อาจารย์ประจำที่ดำรงตำแหน่งทางวิชาการ</a:t>
            </a:r>
            <a:endParaRPr lang="th-TH" b="1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th-TH" dirty="0" smtClean="0"/>
              <a:t>เกณฑ์เฉพาะสถาบันกลุ่ม ค1 และ ง1 </a:t>
            </a:r>
          </a:p>
          <a:p>
            <a:r>
              <a:rPr lang="th-TH" dirty="0" smtClean="0"/>
              <a:t>ค่าร้อยละของอาจารย์ ประจำที่ดำรงตำแหน่งรวมกันที่ กำหนดให้เป็นคะแนนเต็ม 5 </a:t>
            </a:r>
            <a:r>
              <a:rPr lang="th-TH" b="1" dirty="0" smtClean="0">
                <a:solidFill>
                  <a:srgbClr val="FF0000"/>
                </a:solidFill>
              </a:rPr>
              <a:t>รองศาสตราจารย์ และศาสตราจารย์</a:t>
            </a:r>
            <a:r>
              <a:rPr lang="th-TH" dirty="0" smtClean="0"/>
              <a:t>= ร้อยละ 30 ขึ้นไป </a:t>
            </a:r>
          </a:p>
          <a:p>
            <a:r>
              <a:rPr lang="th-TH" dirty="0" smtClean="0"/>
              <a:t>หรือ 2) ค่าการเพิ่มขึ้นของร้อยละของอาจารย์ประจำที่ ดำรงตำแหน่ง รองศาสตราจารย์ และศาสตราจารย์รวมกันเปรียบเทียบกับปีที่ผ่านมาที่ กำหนดให้ เป็นคะแนน</a:t>
            </a:r>
            <a:r>
              <a:rPr lang="th-TH" dirty="0" err="1" smtClean="0"/>
              <a:t>เต็</a:t>
            </a:r>
            <a:r>
              <a:rPr lang="th-TH" dirty="0" smtClean="0"/>
              <a:t> ม 5 </a:t>
            </a:r>
          </a:p>
          <a:p>
            <a:pPr>
              <a:buNone/>
            </a:pPr>
            <a:r>
              <a:rPr lang="th-TH" dirty="0" smtClean="0"/>
              <a:t>	= </a:t>
            </a:r>
            <a:r>
              <a:rPr lang="th-TH" dirty="0" err="1" smtClean="0"/>
              <a:t>ร้</a:t>
            </a:r>
            <a:r>
              <a:rPr lang="th-TH" dirty="0" smtClean="0"/>
              <a:t> </a:t>
            </a:r>
            <a:r>
              <a:rPr lang="th-TH" dirty="0" err="1" smtClean="0"/>
              <a:t>อย</a:t>
            </a:r>
            <a:r>
              <a:rPr lang="th-TH" dirty="0" smtClean="0"/>
              <a:t>ละ 6 ขึ้นไป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ตัวบ่งชี้ที่ 2.6 : ระบบและกลไกการจัดการเรียนการสอน</a:t>
            </a:r>
            <a:endParaRPr lang="th-TH" b="1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79512" y="1447800"/>
            <a:ext cx="8754176" cy="4800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เกณฑ์มาตรฐาน : </a:t>
            </a:r>
          </a:p>
          <a:p>
            <a:r>
              <a:rPr lang="th-TH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1. มีระบบและกลไกการประกันคุณภาพการจัดการเรียนการสอนที่เน้นผู้เรียนเป็นสำคัญทุกหลักสูตร </a:t>
            </a:r>
          </a:p>
          <a:p>
            <a:pPr lvl="1"/>
            <a:r>
              <a:rPr lang="th-TH" sz="32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3200" dirty="0" err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มคอ.</a:t>
            </a:r>
            <a:r>
              <a:rPr lang="th-TH" sz="32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2) </a:t>
            </a:r>
          </a:p>
          <a:p>
            <a:r>
              <a:rPr lang="th-TH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2. ทุกรายวิชาของทุกหลักสูตรมีรายละเอียดของรายวิชาและของประสบการณ์ภาคสนาม (ถ้ามี ) ก่อนการเปิดสอนในแต่ละภาคการศึกษาตามที่กำหนดในกรอบมาตรฐานคุณวุฒิระดับอุดมศึกษาแห่งชาติ</a:t>
            </a:r>
          </a:p>
          <a:p>
            <a:pPr lvl="1"/>
            <a:r>
              <a:rPr lang="th-TH" sz="32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3200" dirty="0" err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มคอ.</a:t>
            </a:r>
            <a:r>
              <a:rPr lang="th-TH" sz="32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3) </a:t>
            </a:r>
            <a:endParaRPr lang="en-US" sz="3200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pPr lvl="1"/>
            <a:r>
              <a:rPr lang="th-TH" sz="32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3200" dirty="0" err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มคอ.</a:t>
            </a:r>
            <a:r>
              <a:rPr lang="th-TH" sz="32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4) </a:t>
            </a:r>
            <a:endParaRPr lang="en-US" sz="3200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	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179512" y="126354"/>
            <a:ext cx="8754176" cy="11430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dk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th-TH" b="1" smtClean="0"/>
              <a:t>ตัวบ่งชี้ที่ 2.6 : ระบบและกลไกการจัดการเรียนการสอน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126354"/>
            <a:ext cx="8754176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th-TH" b="1" dirty="0" smtClean="0"/>
              <a:t>ตัวบ่งชี้ที่ 2.6 : ระบบและกลไกการจัดการเรียนการสอน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07504" y="1447800"/>
            <a:ext cx="8826184" cy="4800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3. 	ทุกหลักสูตรมีรายวิชาที่ส่งเสริมทักษะการเรียนรู้ด้วยตนเองและการให้ผู้เรียนได้เรียนรู้จากการปฏิบัติทั้งในและนอกห้องเรียนหรือจากการทำวิจัย</a:t>
            </a:r>
          </a:p>
          <a:p>
            <a:pPr marL="82296" indent="0">
              <a:buNone/>
            </a:pPr>
            <a:r>
              <a:rPr lang="th-TH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dirty="0" err="1" smtClean="0">
                <a:latin typeface="TH SarabunPSK" pitchFamily="34" charset="-34"/>
                <a:cs typeface="TH SarabunPSK" pitchFamily="34" charset="-34"/>
              </a:rPr>
              <a:t>มคอ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2, </a:t>
            </a:r>
            <a:r>
              <a:rPr lang="th-TH" dirty="0" err="1" smtClean="0">
                <a:latin typeface="TH SarabunPSK" pitchFamily="34" charset="-34"/>
                <a:cs typeface="TH SarabunPSK" pitchFamily="34" charset="-34"/>
              </a:rPr>
              <a:t>มคอ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.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3</a:t>
            </a:r>
          </a:p>
          <a:p>
            <a:pPr marL="82296" indent="0">
              <a:buNone/>
            </a:pPr>
            <a:r>
              <a:rPr lang="en-US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วิชาเทคนิควิจัย, ปัญหาพิเศษ</a:t>
            </a:r>
          </a:p>
          <a:p>
            <a:pPr marL="82296" indent="0">
              <a:buNone/>
            </a:pPr>
            <a:r>
              <a:rPr lang="th-TH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โครงการฝึกงาน </a:t>
            </a:r>
          </a:p>
          <a:p>
            <a:pPr marL="82296" indent="0">
              <a:buNone/>
            </a:pPr>
            <a:r>
              <a:rPr lang="th-TH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การดูงานนอกสถานที่ ทั้งในรายวิชาและเป็นโครงการ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1373658"/>
            <a:ext cx="8856984" cy="4800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th-TH" b="1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4. 	มีการให้ผู้มีประสบการณ์ทางวิชาการหรือวิชาชีพจากหน่วยงานหรือชุมชนภายนอกเข้ามามีส่วนร่วมในกระบวนการเรียนการสอนทุก</a:t>
            </a:r>
            <a:r>
              <a:rPr lang="th-TH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หลักสูตร</a:t>
            </a:r>
          </a:p>
          <a:p>
            <a:pPr marL="82296" indent="0">
              <a:buNone/>
            </a:pPr>
            <a:r>
              <a:rPr lang="th-TH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การเชิญอาจารย์พิเศษมาสอน</a:t>
            </a:r>
          </a:p>
          <a:p>
            <a:pPr marL="82296" indent="0">
              <a:buNone/>
            </a:pPr>
            <a:r>
              <a:rPr lang="th-TH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การนำนิสิตไปฟังการบรรยาย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/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เยี่ยมชมหน่อยงานทั้ง ใน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/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นอกสถาบัน</a:t>
            </a:r>
          </a:p>
          <a:p>
            <a:pPr marL="82296" indent="0">
              <a:buNone/>
            </a:pPr>
            <a:r>
              <a:rPr lang="th-TH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การฝึกงาน หรือปฏิบัติงานใน</a:t>
            </a:r>
            <a:r>
              <a:rPr lang="th-TH" dirty="0" err="1" smtClean="0">
                <a:latin typeface="TH SarabunPSK" pitchFamily="34" charset="-34"/>
                <a:cs typeface="TH SarabunPSK" pitchFamily="34" charset="-34"/>
              </a:rPr>
              <a:t>วิชาสห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กิจศึกษา</a:t>
            </a:r>
          </a:p>
          <a:p>
            <a:pPr marL="82296" indent="0">
              <a:buNone/>
            </a:pP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5. 	มีการจัดการเรียนรู้ที่พัฒนาจากการวิจัยหรือจากกระบวนการจัดการความรู้เพื่อพัฒนาการเรียนการ</a:t>
            </a:r>
            <a:r>
              <a:rPr lang="th-TH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สอน</a:t>
            </a:r>
          </a:p>
          <a:p>
            <a:pPr lvl="2"/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การทำวิจัยในชั้นเรียน</a:t>
            </a:r>
          </a:p>
          <a:p>
            <a:pPr lvl="2"/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800" dirty="0" smtClean="0">
                <a:latin typeface="TH SarabunPSK" pitchFamily="34" charset="-34"/>
                <a:cs typeface="TH SarabunPSK" pitchFamily="34" charset="-34"/>
              </a:rPr>
              <a:t>Home Room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อาจารย์ ที่มีการแลกเปลี่ยนประสบการณ์การจัดการเรียนการสอน</a:t>
            </a:r>
            <a:endParaRPr lang="th-TH" sz="2800" dirty="0">
              <a:latin typeface="TH SarabunPSK" pitchFamily="34" charset="-34"/>
              <a:cs typeface="TH SarabunPSK" pitchFamily="34" charset="-34"/>
            </a:endParaRPr>
          </a:p>
          <a:p>
            <a:pPr marL="82296" indent="0">
              <a:buNone/>
            </a:pPr>
            <a:endParaRPr lang="th-TH" dirty="0">
              <a:latin typeface="TH SarabunPSK" pitchFamily="34" charset="-34"/>
              <a:cs typeface="TH SarabunPSK" pitchFamily="34" charset="-34"/>
            </a:endParaRPr>
          </a:p>
          <a:p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126354"/>
            <a:ext cx="8610160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th-TH" b="1" dirty="0" smtClean="0"/>
              <a:t>ตัวบ่งชี้ที่ 2.6 : ระบบและกลไกการจัดการเรียนการสอน</a:t>
            </a:r>
            <a:endParaRPr lang="th-TH" dirty="0"/>
          </a:p>
        </p:txBody>
      </p:sp>
    </p:spTree>
    <p:extLst>
      <p:ext uri="{BB962C8B-B14F-4D97-AF65-F5344CB8AC3E}">
        <p14:creationId xmlns="" xmlns:p14="http://schemas.microsoft.com/office/powerpoint/2010/main" val="205998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ตัวบ่งชี้ที่ 2.6 : ระบบและกลไกการจัดการเรียนการสอน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07504" y="1447800"/>
            <a:ext cx="8826184" cy="4800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6. 	มีการประเมินความพึงพอใจของผู้เรียนที่มีต่อคุณภาพการจัดการเรียนการสอนและสิ่งสนับสนุนการเรียนรู้ทุกรายวิชาทุกภาคการศึกษาโดยผลการประเมินความพึงพอใจแต่ละรายวิชาต้องไม่ต่ำกว่า 3.51 จากคะแนนเต็ม 5</a:t>
            </a:r>
          </a:p>
          <a:p>
            <a:pPr lvl="2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รายงานการประมินความพึงพอใจต่อการจัดการเรียนการสอน ทุกรายวิชา</a:t>
            </a:r>
          </a:p>
          <a:p>
            <a:pPr lvl="2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สรุปการประเมินความพึงพอใจการใช้ห้องปฏิบัติการ</a:t>
            </a:r>
            <a:endParaRPr lang="en-US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7. 	มีการพัฒนาหรือปรับปรุงการจัดการเรียนการสอนกลยุทธ์การสอนหรือการประเมินผลการเรียนรู้ทุกรายวิชาตามผลการประเมินรายวิชา</a:t>
            </a:r>
          </a:p>
          <a:p>
            <a:pPr lvl="2">
              <a:buNone/>
            </a:pPr>
            <a:endParaRPr lang="th-TH" b="1" dirty="0" smtClean="0">
              <a:solidFill>
                <a:srgbClr val="0070C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1280053" y="332656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th-TH" dirty="0" smtClean="0"/>
              <a:t>เกณฑ์การให้คะแนน</a:t>
            </a:r>
            <a:endParaRPr lang="th-TH" dirty="0"/>
          </a:p>
        </p:txBody>
      </p:sp>
      <p:graphicFrame>
        <p:nvGraphicFramePr>
          <p:cNvPr id="5" name="ตัวแทนเนื้อหา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14369962"/>
              </p:ext>
            </p:extLst>
          </p:nvPr>
        </p:nvGraphicFramePr>
        <p:xfrm>
          <a:off x="221668" y="1743387"/>
          <a:ext cx="875494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0988"/>
                <a:gridCol w="1750988"/>
                <a:gridCol w="1750988"/>
                <a:gridCol w="1750988"/>
                <a:gridCol w="17509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คะแนน 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คะแนน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 2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คะแนน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 3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คะแนน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 4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คะแนน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 5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มีการดำเนินการ</a:t>
                      </a:r>
                    </a:p>
                    <a:p>
                      <a:pPr algn="ctr"/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en-US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ข้อ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มีการดำเนินการ</a:t>
                      </a:r>
                    </a:p>
                    <a:p>
                      <a:pPr algn="ctr"/>
                      <a:r>
                        <a:rPr lang="en-US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2 </a:t>
                      </a:r>
                      <a:r>
                        <a:rPr lang="th-TH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หรือ </a:t>
                      </a:r>
                      <a:r>
                        <a:rPr lang="en-US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3 </a:t>
                      </a:r>
                      <a:r>
                        <a:rPr lang="th-TH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ข้อ</a:t>
                      </a:r>
                      <a:endParaRPr lang="th-TH" sz="24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มีการดำเนินการ</a:t>
                      </a:r>
                    </a:p>
                    <a:p>
                      <a:pPr algn="ctr"/>
                      <a:r>
                        <a:rPr lang="en-US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4 </a:t>
                      </a:r>
                      <a:r>
                        <a:rPr lang="th-TH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หรือ </a:t>
                      </a:r>
                      <a:r>
                        <a:rPr lang="en-US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5 </a:t>
                      </a:r>
                      <a:r>
                        <a:rPr lang="th-TH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ข้อ</a:t>
                      </a:r>
                      <a:endParaRPr lang="th-TH" sz="24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มีการดำเนินการ</a:t>
                      </a:r>
                    </a:p>
                    <a:p>
                      <a:pPr algn="ctr"/>
                      <a:r>
                        <a:rPr lang="en-US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6 </a:t>
                      </a:r>
                      <a:r>
                        <a:rPr lang="th-TH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ข้อ</a:t>
                      </a:r>
                      <a:endParaRPr lang="th-TH" sz="24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มีการดำเนินการ</a:t>
                      </a:r>
                    </a:p>
                    <a:p>
                      <a:pPr algn="ctr"/>
                      <a:r>
                        <a:rPr lang="en-US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7 </a:t>
                      </a:r>
                      <a:r>
                        <a:rPr lang="th-TH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ข้อ</a:t>
                      </a:r>
                      <a:endParaRPr lang="th-TH" sz="24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5993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8106104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b="1" dirty="0" smtClean="0"/>
              <a:t>ตัวบ่งชี้ สมศ.ที่ 14 	การพัฒนาคณาจารย์</a:t>
            </a:r>
            <a:endParaRPr lang="th-TH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63384110"/>
              </p:ext>
            </p:extLst>
          </p:nvPr>
        </p:nvGraphicFramePr>
        <p:xfrm>
          <a:off x="214283" y="1571612"/>
          <a:ext cx="8572560" cy="300039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92308"/>
                <a:gridCol w="2021830"/>
                <a:gridCol w="1779211"/>
                <a:gridCol w="1779211"/>
              </a:tblGrid>
              <a:tr h="600079"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ตำแหน่ง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ปริญญาตรี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ปริญญาโท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ปริญญาเอก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600079"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อาจารย์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0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2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5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600079"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ผู้ช่วยศาสตราจารย์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1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3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6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600079"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รองศาสตราจารย์</a:t>
                      </a:r>
                      <a:endParaRPr lang="th-TH" sz="32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3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5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8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600079"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ศาสตราจารย์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6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8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 smtClean="0"/>
                        <a:t>10</a:t>
                      </a:r>
                      <a:endParaRPr lang="th-TH" sz="32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dirty="0" smtClean="0"/>
              <a:t>วิธีการคำนวณ ค่าดัชนีคุณภาพอาจารย์ </a:t>
            </a:r>
          </a:p>
          <a:p>
            <a:r>
              <a:rPr lang="th-TH" dirty="0" smtClean="0"/>
              <a:t>คำนวณดังนี้</a:t>
            </a:r>
            <a:endParaRPr lang="th-TH" dirty="0"/>
          </a:p>
        </p:txBody>
      </p:sp>
      <p:sp>
        <p:nvSpPr>
          <p:cNvPr id="5" name="ตัวยึดเนื้อหา 4"/>
          <p:cNvSpPr>
            <a:spLocks noGrp="1"/>
          </p:cNvSpPr>
          <p:nvPr>
            <p:ph idx="1"/>
          </p:nvPr>
        </p:nvSpPr>
        <p:spPr>
          <a:xfrm>
            <a:off x="1285852" y="4572008"/>
            <a:ext cx="7498080" cy="11541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dirty="0" smtClean="0"/>
              <a:t>เกณฑ์การให้คะแนนใช้บัญญัติไตรยางศ์เทียบโดยกำหนดให้ </a:t>
            </a:r>
          </a:p>
          <a:p>
            <a:pPr>
              <a:buNone/>
            </a:pPr>
            <a:r>
              <a:rPr lang="th-TH" dirty="0" smtClean="0"/>
              <a:t>ค่าดัชนีคุณภาพอาจารย์ เป็น ๖ เท่ากับ ๕ คะแนน</a:t>
            </a:r>
            <a:endParaRPr lang="th-TH" dirty="0"/>
          </a:p>
        </p:txBody>
      </p:sp>
      <p:sp>
        <p:nvSpPr>
          <p:cNvPr id="6" name="TextBox 5"/>
          <p:cNvSpPr txBox="1"/>
          <p:nvPr/>
        </p:nvSpPr>
        <p:spPr>
          <a:xfrm>
            <a:off x="2639725" y="2263894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ผลรวมถ่วงน้ำหนักของอาจารย์ประจำ</a:t>
            </a:r>
            <a:endParaRPr lang="th-TH" dirty="0"/>
          </a:p>
        </p:txBody>
      </p:sp>
      <p:sp>
        <p:nvSpPr>
          <p:cNvPr id="7" name="TextBox 6"/>
          <p:cNvSpPr txBox="1"/>
          <p:nvPr/>
        </p:nvSpPr>
        <p:spPr>
          <a:xfrm>
            <a:off x="2925477" y="2906836"/>
            <a:ext cx="3000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    จำนวนอาจารย์ทั้งหมด </a:t>
            </a:r>
            <a:r>
              <a:rPr lang="th-TH" dirty="0" smtClean="0">
                <a:solidFill>
                  <a:srgbClr val="FF0000"/>
                </a:solidFill>
              </a:rPr>
              <a:t>ปฏิบัติงานจริง+ ลาศึกษาต่อ</a:t>
            </a:r>
            <a:endParaRPr lang="th-TH" dirty="0">
              <a:solidFill>
                <a:srgbClr val="FF0000"/>
              </a:solidFill>
            </a:endParaRPr>
          </a:p>
        </p:txBody>
      </p:sp>
      <p:cxnSp>
        <p:nvCxnSpPr>
          <p:cNvPr id="9" name="ตัวเชื่อมต่อตรง 8"/>
          <p:cNvCxnSpPr/>
          <p:nvPr/>
        </p:nvCxnSpPr>
        <p:spPr>
          <a:xfrm>
            <a:off x="2639725" y="2763960"/>
            <a:ext cx="385765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สี่เหลี่ยมผืนผ้า 9"/>
          <p:cNvSpPr/>
          <p:nvPr/>
        </p:nvSpPr>
        <p:spPr>
          <a:xfrm>
            <a:off x="1857356" y="1928802"/>
            <a:ext cx="5357850" cy="2000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50800"/>
            <a:ext cx="9144000" cy="85174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fontAlgn="t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ผลการสำรวจความพึงพอใจการใช้ห้องปฏิบัติการ (</a:t>
            </a:r>
            <a:r>
              <a:rPr lang="th-TH" sz="3200" b="1" dirty="0" err="1" smtClean="0">
                <a:latin typeface="TH SarabunPSK" pitchFamily="34" charset="-34"/>
                <a:cs typeface="TH SarabunPSK" pitchFamily="34" charset="-34"/>
              </a:rPr>
              <a:t>สกอ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.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2.5)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22579614"/>
              </p:ext>
            </p:extLst>
          </p:nvPr>
        </p:nvGraphicFramePr>
        <p:xfrm>
          <a:off x="331032" y="953588"/>
          <a:ext cx="8610922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5461"/>
                <a:gridCol w="430546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สาขาทรัพยากรเกษตรชีวภาพ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สาขาเทคโนโลยีการอาหาร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ห้องปฏิบัติการสรีรวิทยาสัตว์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ห้องปฏิบัติการทดสอบทางประสาทสัมผัส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ห้องปฏิบัติการสรีรวิทยาพืช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ห้องปฏิบัติการวิเคราะห์เคมีอาหาร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ห้องปฏิบัติการเทคโนโลยีชีวภาพ (ห้องเพาะเลี้ยงเนื้อเยื่อ</a:t>
                      </a:r>
                      <a:r>
                        <a:rPr lang="th-TH" sz="2400" dirty="0">
                          <a:latin typeface="TH SarabunPSK" pitchFamily="34" charset="-34"/>
                          <a:cs typeface="TH SarabunPSK" pitchFamily="34" charset="-34"/>
                        </a:rPr>
                        <a:t>)</a:t>
                      </a:r>
                      <a:endParaRPr lang="th-TH" sz="24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ห้องปฏิบัติการเครื่องมือแปรรูปอาหาร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ห้องปฏิบัติการชีววิทยา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ห้องปฏิบัติการผลิตภัณฑ์ขนมอบ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ฟาร์มพืช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ห้องปฏิบัติการแปรรูปอาหาร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ฟาร์มสัตว์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ห้องปฏิบัติการกายภาพอาหาร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ห้องปฏิบัติการพันธุศาสตร์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ห้องปฏิบัติการเคมีอาหารและการวิเคราะห์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ห้องปฏิบัติการจุลชีววิทยา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ห้องปฏิบัติการวิเคราะห์ชั้นสูง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ห้องปฏิบัติการนม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ห้องปฏิบัติการเนื้อสัตว์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979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ตัวยึดเนื้อหา 5"/>
          <p:cNvGraphicFramePr>
            <a:graphicFrameLocks noGrp="1"/>
          </p:cNvGraphicFramePr>
          <p:nvPr>
            <p:ph idx="1"/>
          </p:nvPr>
        </p:nvGraphicFramePr>
        <p:xfrm>
          <a:off x="214282" y="928670"/>
          <a:ext cx="8720168" cy="5319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88640"/>
            <a:ext cx="9036496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ตัวบ่งชี้ที่ 4.3 เงินสนับสนุนงานวิจัยหรืองานสร้างสรรค์ต่อจำนวนอาจารย์ประจำและนักวิจัยประจำ 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931572" y="1484784"/>
            <a:ext cx="6664764" cy="179963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th-TH" dirty="0" smtClean="0"/>
              <a:t>         เงินสนับสนุนงานวิจัยฯ จากภายในและภายนอก</a:t>
            </a:r>
            <a:endParaRPr lang="en-US" dirty="0" smtClean="0"/>
          </a:p>
          <a:p>
            <a:pPr>
              <a:buNone/>
            </a:pPr>
            <a:r>
              <a:rPr lang="th-TH" dirty="0" smtClean="0"/>
              <a:t>            จำนวนอาจารย์ประจำและนักวิจัยประจำ </a:t>
            </a:r>
          </a:p>
          <a:p>
            <a:pPr>
              <a:buNone/>
            </a:pPr>
            <a:r>
              <a:rPr lang="th-TH" dirty="0" smtClean="0">
                <a:solidFill>
                  <a:srgbClr val="FF0000"/>
                </a:solidFill>
              </a:rPr>
              <a:t>                   (</a:t>
            </a:r>
            <a:r>
              <a:rPr lang="th-TH" b="1" dirty="0" smtClean="0">
                <a:solidFill>
                  <a:srgbClr val="FF0000"/>
                </a:solidFill>
              </a:rPr>
              <a:t>เฉพาะที่ปฏิบัติงานจริง</a:t>
            </a:r>
            <a:r>
              <a:rPr lang="th-TH" dirty="0" smtClean="0">
                <a:solidFill>
                  <a:srgbClr val="FF0000"/>
                </a:solidFill>
              </a:rPr>
              <a:t>)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th-TH" dirty="0"/>
          </a:p>
        </p:txBody>
      </p:sp>
      <p:cxnSp>
        <p:nvCxnSpPr>
          <p:cNvPr id="5" name="ตัวเชื่อมต่อตรง 4"/>
          <p:cNvCxnSpPr/>
          <p:nvPr/>
        </p:nvCxnSpPr>
        <p:spPr>
          <a:xfrm>
            <a:off x="1275658" y="2017375"/>
            <a:ext cx="5948281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57224" y="3500438"/>
            <a:ext cx="7572428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/>
              <a:t>ใช้ข้อมูลในฐานข้อมูลของ </a:t>
            </a:r>
            <a:r>
              <a:rPr lang="en-US" sz="3200" b="1" dirty="0" smtClean="0"/>
              <a:t>Ku-</a:t>
            </a:r>
            <a:r>
              <a:rPr lang="en-US" sz="3200" b="1" dirty="0" err="1" smtClean="0"/>
              <a:t>rdi</a:t>
            </a:r>
            <a:r>
              <a:rPr lang="en-US" sz="3200" b="1" dirty="0" smtClean="0"/>
              <a:t> </a:t>
            </a:r>
            <a:r>
              <a:rPr lang="th-TH" sz="3200" b="1" dirty="0" smtClean="0"/>
              <a:t>เท่านั้น</a:t>
            </a:r>
          </a:p>
          <a:p>
            <a:pPr algn="ctr"/>
            <a:r>
              <a:rPr lang="en-US" sz="3200" b="1" dirty="0" smtClean="0">
                <a:hlinkClick r:id="rId2"/>
              </a:rPr>
              <a:t>www.rdi.ku.ac.th</a:t>
            </a:r>
            <a:endParaRPr lang="en-US" sz="3200" b="1" dirty="0" smtClean="0"/>
          </a:p>
          <a:p>
            <a:pPr algn="ctr"/>
            <a:r>
              <a:rPr lang="en-US" sz="3200" b="1" dirty="0" smtClean="0">
                <a:hlinkClick r:id="rId3"/>
              </a:rPr>
              <a:t>https://research.rdi.ku.ac.th/kur3/login.aspx</a:t>
            </a:r>
            <a:endParaRPr lang="en-US" sz="3200" b="1" dirty="0" smtClean="0"/>
          </a:p>
          <a:p>
            <a:pPr algn="ctr"/>
            <a:r>
              <a:rPr lang="th-TH" sz="3200" b="1" dirty="0" smtClean="0"/>
              <a:t>ปีงบประมาณ 2556 (1 ตุลาคม 2555 – 30 กันยายน 2556)</a:t>
            </a:r>
            <a:endParaRPr lang="th-TH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14348" y="96985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th-TH" sz="4000" b="1" dirty="0" smtClean="0"/>
              <a:t>การคิดสัดส่วนงานวิจัย</a:t>
            </a:r>
            <a:endParaRPr lang="th-TH" sz="4000" b="1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13054174"/>
              </p:ext>
            </p:extLst>
          </p:nvPr>
        </p:nvGraphicFramePr>
        <p:xfrm>
          <a:off x="214282" y="1071546"/>
          <a:ext cx="8714126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8322"/>
                <a:gridCol w="1599264"/>
                <a:gridCol w="2214578"/>
                <a:gridCol w="1383640"/>
                <a:gridCol w="1758322"/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ชื่อโครงการวิจัย‎</a:t>
                      </a:r>
                    </a:p>
                    <a:p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แหล่งทุน‎</a:t>
                      </a:r>
                    </a:p>
                    <a:p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ชื่อคณะผู้วิจัย‎</a:t>
                      </a:r>
                    </a:p>
                    <a:p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ระยะเวลาการวิจัย‎</a:t>
                      </a:r>
                    </a:p>
                    <a:p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งบประมาณ</a:t>
                      </a:r>
                    </a:p>
                    <a:p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การศึกษาสมรรถนะการเจริญ‎เติบโตคุณภาพซากคุณภาพ‎เนื้อและการให้ไข่ของไก่ดำภู‎พาน‎1‎และไก่ดำภูพาน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ศูนย์ศึกษาการพัฒนาภูพานอัน‎เนื่องมาจากพระราชดำริ</a:t>
                      </a:r>
                    </a:p>
                    <a:p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อ‎.‎ภา</a:t>
                      </a:r>
                      <a:r>
                        <a:rPr lang="th-TH" sz="2800" b="1" dirty="0" err="1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นุวัฒน์</a:t>
                      </a:r>
                      <a:r>
                        <a:rPr lang="th-TH" sz="28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r>
                        <a:rPr lang="th-TH" sz="2800" b="1" dirty="0" err="1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คัมภีราวัฒน์</a:t>
                      </a:r>
                      <a:r>
                        <a:rPr lang="th-TH" sz="28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‎</a:t>
                      </a:r>
                    </a:p>
                    <a:p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 (‎หัวหน้าโครงการ‎)‎</a:t>
                      </a:r>
                    </a:p>
                    <a:p>
                      <a:r>
                        <a:rPr lang="th-TH" sz="28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อ‎.‎</a:t>
                      </a:r>
                      <a:r>
                        <a:rPr lang="th-TH" sz="2800" b="1" dirty="0" err="1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พิ</a:t>
                      </a:r>
                      <a:r>
                        <a:rPr lang="th-TH" sz="28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ชาด เขจรศาสตร์‎</a:t>
                      </a:r>
                    </a:p>
                    <a:p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 (‎ผู้ร่วมวิจัย‎)‎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10/2555-9/2556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 327,080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ดาว 7 แฉก 4"/>
          <p:cNvSpPr/>
          <p:nvPr/>
        </p:nvSpPr>
        <p:spPr>
          <a:xfrm>
            <a:off x="7072330" y="3357562"/>
            <a:ext cx="1857388" cy="1000132"/>
          </a:xfrm>
          <a:prstGeom prst="star7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100 </a:t>
            </a:r>
            <a:r>
              <a:rPr lang="en-US" sz="32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%</a:t>
            </a:r>
            <a:endParaRPr lang="th-TH" sz="32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263614" y="214290"/>
          <a:ext cx="8714126" cy="3962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58322"/>
                <a:gridCol w="1599264"/>
                <a:gridCol w="2214578"/>
                <a:gridCol w="1383640"/>
                <a:gridCol w="1758322"/>
              </a:tblGrid>
              <a:tr h="879362">
                <a:tc>
                  <a:txBody>
                    <a:bodyPr/>
                    <a:lstStyle/>
                    <a:p>
                      <a:r>
                        <a:rPr lang="th-TH" sz="2000" dirty="0" smtClean="0"/>
                        <a:t>ชื่อโครงการวิจัย‎</a:t>
                      </a:r>
                    </a:p>
                    <a:p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dirty="0" smtClean="0"/>
                        <a:t>แหล่งทุน‎</a:t>
                      </a:r>
                    </a:p>
                    <a:p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dirty="0" smtClean="0"/>
                        <a:t>ชื่อคณะผู้วิจัย‎</a:t>
                      </a:r>
                    </a:p>
                    <a:p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dirty="0" smtClean="0"/>
                        <a:t>ระยะเวลาการวิจัย‎</a:t>
                      </a:r>
                    </a:p>
                    <a:p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dirty="0" smtClean="0"/>
                        <a:t>งบประมาณ</a:t>
                      </a:r>
                    </a:p>
                    <a:p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2478200">
                <a:tc>
                  <a:txBody>
                    <a:bodyPr/>
                    <a:lstStyle/>
                    <a:p>
                      <a:r>
                        <a:rPr lang="th-TH" sz="1800" dirty="0" smtClean="0"/>
                        <a:t>ผลของการใช้กากมันสำปะหลัง‎หมักยีสต์และต้นอ้อยสับต่อการ‎กินได้ การย่อยได้ของโภชนะ ‎กระบวนการหมักฯ</a:t>
                      </a:r>
                      <a:endParaRPr lang="th-TH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/>
                        <a:t>ศูนย์ศึกษาการพัฒนาภูพานอัน‎</a:t>
                      </a:r>
                    </a:p>
                    <a:p>
                      <a:r>
                        <a:rPr lang="th-TH" sz="2000" dirty="0" smtClean="0"/>
                        <a:t>เนื่องมาจากพระราชดำริ</a:t>
                      </a:r>
                    </a:p>
                    <a:p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dirty="0" smtClean="0"/>
                        <a:t>อ‎.‎</a:t>
                      </a:r>
                      <a:r>
                        <a:rPr lang="th-TH" sz="2000" dirty="0" err="1" smtClean="0"/>
                        <a:t>พิ</a:t>
                      </a:r>
                      <a:r>
                        <a:rPr lang="th-TH" sz="2000" dirty="0" smtClean="0"/>
                        <a:t>ชาด เขจรศาสตร์‎</a:t>
                      </a:r>
                    </a:p>
                    <a:p>
                      <a:r>
                        <a:rPr lang="th-TH" sz="2000" dirty="0" smtClean="0"/>
                        <a:t> (‎หัวหน้าโครงการ‎)‎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dirty="0" smtClean="0"/>
                        <a:t>อ‎.‎ภา</a:t>
                      </a:r>
                      <a:r>
                        <a:rPr lang="th-TH" sz="2000" dirty="0" err="1" smtClean="0"/>
                        <a:t>นุวัฒน์</a:t>
                      </a:r>
                      <a:r>
                        <a:rPr lang="th-TH" sz="2000" dirty="0" smtClean="0"/>
                        <a:t> </a:t>
                      </a:r>
                      <a:r>
                        <a:rPr lang="th-TH" sz="2000" dirty="0" err="1" smtClean="0"/>
                        <a:t>คัมภีราวัฒน์</a:t>
                      </a:r>
                      <a:r>
                        <a:rPr lang="th-TH" sz="2000" dirty="0" smtClean="0"/>
                        <a:t>‎</a:t>
                      </a:r>
                    </a:p>
                    <a:p>
                      <a:r>
                        <a:rPr lang="th-TH" sz="2000" dirty="0" smtClean="0"/>
                        <a:t> (‎ผู้ร่วมวิจัย‎)‎</a:t>
                      </a:r>
                    </a:p>
                    <a:p>
                      <a:r>
                        <a:rPr lang="th-TH" sz="2400" b="1" dirty="0" smtClean="0">
                          <a:solidFill>
                            <a:srgbClr val="FF0000"/>
                          </a:solidFill>
                        </a:rPr>
                        <a:t>นายสัตวแพทย์ วิศุทธิ์ </a:t>
                      </a:r>
                      <a:endParaRPr lang="en-US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th-TH" sz="2400" b="1" dirty="0" smtClean="0">
                          <a:solidFill>
                            <a:srgbClr val="FF0000"/>
                          </a:solidFill>
                        </a:rPr>
                        <a:t>เอื้อกิ่งเพชร</a:t>
                      </a:r>
                      <a:r>
                        <a:rPr lang="th-TH" sz="2400" dirty="0" smtClean="0"/>
                        <a:t>‎</a:t>
                      </a:r>
                    </a:p>
                    <a:p>
                      <a:r>
                        <a:rPr lang="th-TH" sz="2000" dirty="0" smtClean="0"/>
                        <a:t>ศูนย์ศึกษาการพัฒนาภูพาน อันเนื่อง‎มาจากพระราชดำริ ‎(‎ผู้ร่วมวิจัย‎)‎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 smtClean="0"/>
                        <a:t>10/2555-9/2556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 smtClean="0"/>
                        <a:t> 327,080</a:t>
                      </a:r>
                      <a:endParaRPr lang="en-US" sz="2800" dirty="0" smtClean="0"/>
                    </a:p>
                    <a:p>
                      <a:endParaRPr lang="en-US" sz="2800" baseline="0" dirty="0" smtClean="0"/>
                    </a:p>
                    <a:p>
                      <a:endParaRPr lang="en-US" sz="2800" baseline="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คำบรรยายภาพแบบวงรี 4"/>
          <p:cNvSpPr/>
          <p:nvPr/>
        </p:nvSpPr>
        <p:spPr>
          <a:xfrm>
            <a:off x="857224" y="2714620"/>
            <a:ext cx="2069239" cy="1500198"/>
          </a:xfrm>
          <a:prstGeom prst="wedgeEllipseCallout">
            <a:avLst>
              <a:gd name="adj1" fmla="val 77410"/>
              <a:gd name="adj2" fmla="val -495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ขอทราบสัดส่วนงานวิจัย โดยใช้หลักฐานคือ </a:t>
            </a:r>
            <a:r>
              <a:rPr lang="en-US" sz="2000" b="1" dirty="0" smtClean="0">
                <a:latin typeface="TH SarabunPSK" pitchFamily="34" charset="-34"/>
                <a:cs typeface="TH SarabunPSK" pitchFamily="34" charset="-34"/>
              </a:rPr>
              <a:t>Proposal</a:t>
            </a:r>
            <a:endParaRPr lang="th-TH" sz="2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9887" y="4261891"/>
            <a:ext cx="8643998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สมมติ		</a:t>
            </a:r>
            <a:r>
              <a:rPr lang="th-TH" sz="3200" b="1" dirty="0" err="1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อ.พิชาด</a:t>
            </a:r>
            <a:r>
              <a:rPr lang="th-TH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50</a:t>
            </a:r>
            <a:r>
              <a:rPr lang="en-US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%	</a:t>
            </a:r>
            <a:r>
              <a:rPr lang="th-TH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อ.ภา</a:t>
            </a:r>
            <a:r>
              <a:rPr lang="th-TH" sz="3200" b="1" dirty="0" err="1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นุวัฒน์</a:t>
            </a:r>
            <a:r>
              <a:rPr lang="th-TH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30</a:t>
            </a:r>
            <a:r>
              <a:rPr lang="en-US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%</a:t>
            </a:r>
            <a:r>
              <a:rPr lang="th-TH" sz="3200" b="1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3200" b="1" strike="sngStrike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นสพ. วิศุทธิ์  20</a:t>
            </a:r>
            <a:r>
              <a:rPr lang="en-US" sz="3200" b="1" strike="sngStrike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%</a:t>
            </a:r>
          </a:p>
          <a:p>
            <a:endParaRPr lang="th-TH" sz="32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โครงการวิจัยนี้คิดได้ 80</a:t>
            </a:r>
            <a:r>
              <a:rPr lang="en-US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%  	=</a:t>
            </a:r>
            <a:r>
              <a:rPr lang="th-TH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(327,080 </a:t>
            </a:r>
            <a:r>
              <a:rPr lang="en-US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x 80) / 100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			= 261,664 </a:t>
            </a:r>
            <a:r>
              <a:rPr lang="th-TH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บาท</a:t>
            </a:r>
            <a:endParaRPr lang="en-US" sz="32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42976" y="57148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ตัวบ่งชี้ที่ 5 	งานวิจัยหรืองานสร้างสรรค์ที่ได้รับการตีพิมพ์หรือเผยแพร่</a:t>
            </a:r>
            <a:br>
              <a:rPr lang="th-TH" b="1" dirty="0" smtClean="0"/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805" y="2132856"/>
            <a:ext cx="8929718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/>
              <a:t>ใช้ข้อมูลในฐานข้อมูลของ </a:t>
            </a:r>
            <a:r>
              <a:rPr lang="en-US" sz="3200" b="1" dirty="0" smtClean="0"/>
              <a:t>Ku-</a:t>
            </a:r>
            <a:r>
              <a:rPr lang="en-US" sz="3200" b="1" dirty="0" err="1" smtClean="0"/>
              <a:t>rdi</a:t>
            </a:r>
            <a:r>
              <a:rPr lang="en-US" sz="3200" b="1" dirty="0" smtClean="0"/>
              <a:t> </a:t>
            </a:r>
            <a:r>
              <a:rPr lang="th-TH" sz="3200" b="1" dirty="0" smtClean="0"/>
              <a:t>เท่านั้น</a:t>
            </a:r>
          </a:p>
          <a:p>
            <a:pPr algn="ctr"/>
            <a:r>
              <a:rPr lang="en-US" sz="3200" b="1" dirty="0" smtClean="0">
                <a:hlinkClick r:id="rId2"/>
              </a:rPr>
              <a:t>www.rdi.ku.ac.th</a:t>
            </a:r>
            <a:endParaRPr lang="en-US" sz="3200" b="1" dirty="0" smtClean="0"/>
          </a:p>
          <a:p>
            <a:pPr algn="ctr"/>
            <a:r>
              <a:rPr lang="en-US" sz="3200" b="1" dirty="0" smtClean="0">
                <a:hlinkClick r:id="rId3"/>
              </a:rPr>
              <a:t>https://research.rdi.ku.ac.th/kur3/login.aspx</a:t>
            </a:r>
            <a:endParaRPr lang="en-US" sz="3200" b="1" dirty="0" smtClean="0"/>
          </a:p>
          <a:p>
            <a:pPr algn="ctr"/>
            <a:r>
              <a:rPr lang="th-TH" sz="3200" b="1" dirty="0" smtClean="0"/>
              <a:t>ปีปฏิทิน 1 มกราคม 2556- 31ธันวาคม 2556</a:t>
            </a:r>
            <a:endParaRPr lang="th-TH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ตัวยึดเนื้อหา 5"/>
          <p:cNvGraphicFramePr>
            <a:graphicFrameLocks noGrp="1"/>
          </p:cNvGraphicFramePr>
          <p:nvPr>
            <p:ph idx="1"/>
          </p:nvPr>
        </p:nvGraphicFramePr>
        <p:xfrm>
          <a:off x="214282" y="214290"/>
          <a:ext cx="8715436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  <a:gridCol w="735811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ค่าน้ำหนัก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ระดับคุณภาพงานวิจัย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0.25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มีการตีพิมพ์ในรายงานสืบเนื่องจากการประชุมวิชาการระดับชาติ /ระดับนานาชาติ </a:t>
                      </a:r>
                    </a:p>
                    <a:p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หรือมีการตีพิมพ์ในวารสารวิชาการที่ปรากฏในฐานข้อมูล </a:t>
                      </a:r>
                      <a:r>
                        <a:rPr lang="en-US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TCI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0.50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มีการตีพิมพ์ในวารสารวิชาการระดับชาติที่มีชื่อปรากฏอยู่ในประกาศของ สมศ.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0.75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มีการตีพิมพ์ในวารสารวิชาการระดับนานาชาติ ที่ปรากฏในฐานข้อมูลการจัดอันดับวารสาร 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SJR (</a:t>
                      </a:r>
                      <a:r>
                        <a:rPr lang="en-US" sz="2400" dirty="0" err="1" smtClean="0">
                          <a:latin typeface="TH SarabunPSK" pitchFamily="34" charset="-34"/>
                          <a:cs typeface="TH SarabunPSK" pitchFamily="34" charset="-34"/>
                        </a:rPr>
                        <a:t>SCImago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 Journal Rank: www.scimagojr.com) </a:t>
                      </a:r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โดยวารสารนั้นถูกจัดอยู่</a:t>
                      </a:r>
                      <a:r>
                        <a:rPr lang="th-TH" sz="2400" dirty="0" err="1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ในค</a:t>
                      </a:r>
                      <a:r>
                        <a:rPr lang="th-TH" sz="24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วอ</a:t>
                      </a:r>
                      <a:r>
                        <a:rPr lang="th-TH" sz="2400" dirty="0" err="1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ไทล์</a:t>
                      </a:r>
                      <a:r>
                        <a:rPr lang="th-TH" sz="24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ที่ ๓ หรือ ๔ (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Q3 </a:t>
                      </a:r>
                      <a:r>
                        <a:rPr lang="th-TH" sz="24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หรื อ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Q4)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ในปีล่าสุดใน 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subject category </a:t>
                      </a:r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ที่ตีพิมพ์หรือมีการตี</a:t>
                      </a:r>
                    </a:p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พิมพ์ ใน</a:t>
                      </a:r>
                      <a:r>
                        <a:rPr lang="th-TH" sz="24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วารสารวิชาการระดับนานาชาติที่มีชื่อปรากฏอยู่ ในประกาศของ สมศ.</a:t>
                      </a:r>
                      <a:endParaRPr lang="th-TH" sz="2400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1.00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มีการตีพิมพ์ในวารสารวิชาการระดับนานาชาติ ที่ปรากฏในฐานข้อมูลการจัดอันดับวารสาร 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SJR (</a:t>
                      </a:r>
                      <a:r>
                        <a:rPr lang="en-US" sz="2400" dirty="0" err="1" smtClean="0">
                          <a:latin typeface="TH SarabunPSK" pitchFamily="34" charset="-34"/>
                          <a:cs typeface="TH SarabunPSK" pitchFamily="34" charset="-34"/>
                        </a:rPr>
                        <a:t>SCImago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 Journal Rank: www.scimagojr.com) </a:t>
                      </a:r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โดยวารสารนั้นถูกจัดอยู่</a:t>
                      </a:r>
                      <a:r>
                        <a:rPr lang="th-TH" sz="2400" dirty="0" err="1" smtClean="0">
                          <a:solidFill>
                            <a:srgbClr val="00B05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ในค</a:t>
                      </a:r>
                      <a:r>
                        <a:rPr lang="th-TH" sz="2400" dirty="0" smtClean="0">
                          <a:solidFill>
                            <a:srgbClr val="00B05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วอ</a:t>
                      </a:r>
                      <a:r>
                        <a:rPr lang="th-TH" sz="2400" dirty="0" err="1" smtClean="0">
                          <a:solidFill>
                            <a:srgbClr val="00B05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ไทล์</a:t>
                      </a:r>
                      <a:r>
                        <a:rPr lang="th-TH" sz="2400" dirty="0" smtClean="0">
                          <a:solidFill>
                            <a:srgbClr val="00B05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ที่ ๑ หรือ ๒ (</a:t>
                      </a:r>
                      <a:r>
                        <a:rPr lang="en-US" sz="2400" dirty="0" smtClean="0">
                          <a:solidFill>
                            <a:srgbClr val="00B05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Q1 </a:t>
                      </a:r>
                      <a:r>
                        <a:rPr lang="th-TH" sz="2400" dirty="0" smtClean="0">
                          <a:solidFill>
                            <a:srgbClr val="00B05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หรื อ </a:t>
                      </a:r>
                      <a:r>
                        <a:rPr lang="en-US" sz="2400" dirty="0" smtClean="0">
                          <a:solidFill>
                            <a:srgbClr val="00B05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Q2) </a:t>
                      </a:r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ในปีล่าสุดใน 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subject category </a:t>
                      </a:r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ที่ตีพิมพ์หรือมีการตี</a:t>
                      </a:r>
                    </a:p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พิมพ์</a:t>
                      </a:r>
                      <a:r>
                        <a:rPr lang="th-TH" sz="2400" dirty="0" smtClean="0">
                          <a:solidFill>
                            <a:srgbClr val="00B05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ในวารสารวิชาการระดับนานาชาติที่มีชื่อปรากฏอยู่ ในประกาศของ</a:t>
                      </a:r>
                      <a:r>
                        <a:rPr lang="en-US" sz="2400" baseline="0" dirty="0" smtClean="0">
                          <a:solidFill>
                            <a:srgbClr val="00B05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ISI </a:t>
                      </a:r>
                      <a:r>
                        <a:rPr lang="th-TH" sz="2400" baseline="0" dirty="0" smtClean="0">
                          <a:solidFill>
                            <a:srgbClr val="00B05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หรือ </a:t>
                      </a:r>
                      <a:r>
                        <a:rPr lang="en-US" sz="2400" baseline="0" dirty="0" smtClean="0">
                          <a:solidFill>
                            <a:srgbClr val="00B05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Scopus</a:t>
                      </a:r>
                      <a:endParaRPr lang="th-TH" sz="2400" dirty="0" smtClean="0">
                        <a:solidFill>
                          <a:srgbClr val="00B05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วิธีการคำนวณ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1124795" y="2263894"/>
            <a:ext cx="7354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ผลรวมถ่วงน้ำหนักของงานวิจัยหรืองานสร้างสรรค์ที่ตีพิมพ์หรือเผยแพร่</a:t>
            </a:r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2925477" y="2906836"/>
            <a:ext cx="3000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    จำนวนอาจารย์ทั้งหมด </a:t>
            </a:r>
            <a:r>
              <a:rPr lang="th-TH" dirty="0" smtClean="0">
                <a:solidFill>
                  <a:srgbClr val="FF0000"/>
                </a:solidFill>
              </a:rPr>
              <a:t>ปฏิบัติงานจริง+ ลาศึกษาต่อ</a:t>
            </a:r>
            <a:endParaRPr lang="th-TH" dirty="0">
              <a:solidFill>
                <a:srgbClr val="FF0000"/>
              </a:solidFill>
            </a:endParaRPr>
          </a:p>
        </p:txBody>
      </p:sp>
      <p:cxnSp>
        <p:nvCxnSpPr>
          <p:cNvPr id="6" name="ตัวเชื่อมต่อตรง 5"/>
          <p:cNvCxnSpPr/>
          <p:nvPr/>
        </p:nvCxnSpPr>
        <p:spPr>
          <a:xfrm>
            <a:off x="1037339" y="2786058"/>
            <a:ext cx="7143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สี่เหลี่ยมผืนผ้า 6"/>
          <p:cNvSpPr/>
          <p:nvPr/>
        </p:nvSpPr>
        <p:spPr>
          <a:xfrm>
            <a:off x="110840" y="1928802"/>
            <a:ext cx="8786842" cy="2000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71472" y="4286256"/>
            <a:ext cx="7643866" cy="9541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 smtClean="0">
                <a:solidFill>
                  <a:schemeClr val="tx1"/>
                </a:solidFill>
              </a:rPr>
              <a:t>เกณฑ์การให้คะแนน </a:t>
            </a:r>
          </a:p>
          <a:p>
            <a:r>
              <a:rPr lang="th-TH" dirty="0" smtClean="0"/>
              <a:t>ใช้บัญญัติไตรยางศ์เทียบโดยกำหนดร้อยละ 20 เท่ากับ 5 คะแนน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82168" cy="85010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ตัวบ่งชี้ที่ 6 	งานวิจัยหรืองานสร้างสรรค์ที่นำไปใช้ประโยชน์</a:t>
            </a:r>
            <a:endParaRPr lang="th-TH" sz="3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13327" y="1428736"/>
            <a:ext cx="8933688" cy="4800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แบบฟอร์มรับรองการนำผลงานวิจัย หรืองานสร้างสรรค์ไปใช้ประโยชน์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  <a:hlinkClick r:id="rId2"/>
              </a:rPr>
              <a:t>http://158.108.110.14/~qa_assurance/index.php?page=details&amp;menu_type=evaluation</a:t>
            </a: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การนับจำนวนผลงานวิจัยหรือผลงานสร้างสรรค์ที่ นำไปใช้ประโยชน์ให้นับจากวันที่นำผลงานวิจัยมาใช้    โดยงานวิจัยจะเกิดขึ้นในปีใดก็ได้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หากผลการวิจัยเรื่องเดียวกันมีการนำไปใช้ประโยชน์มากกว่า 1 ครั้งให้นับการใช้ประโยชน์ได้เพียงครั้งเดียว ยกเว้นในกรณีที่มีการใช้ประโยชน์ที่แตกต่างกันชัดเจนตามมิติของการใช้ประโยชน์ที่ไม่ซ้ำกัน</a:t>
            </a:r>
            <a:endParaRPr lang="en-US" dirty="0" smtClean="0">
              <a:latin typeface="TH SarabunPSK" pitchFamily="34" charset="-34"/>
              <a:cs typeface="TH SarabunPSK" pitchFamily="34" charset="-34"/>
            </a:endParaRPr>
          </a:p>
          <a:p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ไดอะแกรม 3"/>
          <p:cNvGraphicFramePr/>
          <p:nvPr>
            <p:extLst>
              <p:ext uri="{D42A27DB-BD31-4B8C-83A1-F6EECF244321}">
                <p14:modId xmlns="" xmlns:p14="http://schemas.microsoft.com/office/powerpoint/2010/main" val="4235153970"/>
              </p:ext>
            </p:extLst>
          </p:nvPr>
        </p:nvGraphicFramePr>
        <p:xfrm>
          <a:off x="357158" y="214290"/>
          <a:ext cx="8786842" cy="6500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285852" y="3643314"/>
            <a:ext cx="7498080" cy="114300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th-TH" b="1" dirty="0" smtClean="0"/>
              <a:t>เกณฑ์การประเมิน </a:t>
            </a:r>
            <a:endParaRPr lang="en-US" dirty="0" smtClean="0"/>
          </a:p>
          <a:p>
            <a:pPr>
              <a:buNone/>
            </a:pPr>
            <a:r>
              <a:rPr lang="th-TH" dirty="0" smtClean="0"/>
              <a:t>ใช้บัญญัติไตรยางศ์เทียบ กำหนดร้อยละ 20 เท่ากับ 5</a:t>
            </a:r>
            <a:endParaRPr lang="en-US" dirty="0" smtClean="0"/>
          </a:p>
          <a:p>
            <a:pPr>
              <a:buNone/>
            </a:pP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357159" y="1319650"/>
            <a:ext cx="642942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dirty="0" smtClean="0"/>
              <a:t>ผลรวมของจำนวนงานวิจัยหรืองานสร้างสรรค์ที่นำไปใช้ประโยชน์</a:t>
            </a:r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2071678"/>
            <a:ext cx="592935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dirty="0" smtClean="0"/>
              <a:t>    จำนวนอาจารย์ทั้งหมด </a:t>
            </a:r>
            <a:r>
              <a:rPr lang="th-TH" dirty="0" smtClean="0">
                <a:solidFill>
                  <a:srgbClr val="FF0000"/>
                </a:solidFill>
              </a:rPr>
              <a:t>ปฏิบัติงานจริง+ ลาศึกษาต่อ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214282" y="1105336"/>
            <a:ext cx="8786842" cy="2000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7358082" y="1621420"/>
            <a:ext cx="1428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X 100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7" name="ตัวเชื่อมต่อตรง 16"/>
          <p:cNvCxnSpPr/>
          <p:nvPr/>
        </p:nvCxnSpPr>
        <p:spPr>
          <a:xfrm>
            <a:off x="-714412" y="714356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ตัวเชื่อมต่อตรง 18"/>
          <p:cNvCxnSpPr/>
          <p:nvPr/>
        </p:nvCxnSpPr>
        <p:spPr>
          <a:xfrm>
            <a:off x="500034" y="2000240"/>
            <a:ext cx="6072230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8596" y="5018779"/>
            <a:ext cx="7858180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chemeClr val="tx2">
                    <a:lumMod val="50000"/>
                  </a:schemeClr>
                </a:solidFill>
              </a:rPr>
              <a:t>นับตามปีปฏิทิน 2556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th-TH" b="1" dirty="0" smtClean="0">
                <a:solidFill>
                  <a:schemeClr val="tx2">
                    <a:lumMod val="50000"/>
                  </a:schemeClr>
                </a:solidFill>
              </a:rPr>
              <a:t>1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th-TH" b="1" dirty="0" smtClean="0">
                <a:solidFill>
                  <a:schemeClr val="tx2">
                    <a:lumMod val="50000"/>
                  </a:schemeClr>
                </a:solidFill>
              </a:rPr>
              <a:t>มกราคม 2556 – 31 ธันวาคม 2556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54176" cy="92211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ตัวบ่งชี้ที่ 7  ผลงานวิชาการที่ได้รับการรับรองคุณภาพ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5536" y="1447800"/>
            <a:ext cx="8538152" cy="4800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th-TH" dirty="0" smtClean="0"/>
              <a:t>การนับจำนวนผลงานทางวิชาการที่ได้รับการรับรองคุณภาพ จะนับผลงานวิชาการที่ได้รับการตีพิมพ์เผยแพร่ในรูปแบบของ</a:t>
            </a:r>
          </a:p>
          <a:p>
            <a:pPr>
              <a:buNone/>
            </a:pPr>
            <a:r>
              <a:rPr lang="th-TH" dirty="0" smtClean="0"/>
              <a:t>	1. บทความวิชาการในวารสารวิชาการทั้งในระดับชาติและ/หรือนานาชาติ </a:t>
            </a:r>
          </a:p>
          <a:p>
            <a:pPr>
              <a:buNone/>
            </a:pPr>
            <a:r>
              <a:rPr lang="th-TH" dirty="0" smtClean="0"/>
              <a:t>	2.หนังสือ หรือตำราทางวิชาการ ซึ่งมีระบบการพิจารณาต้นฉบับ จากคณะกรรมการผู้ทรงคุณวุฒิก่อนการตีพิมพ์และผลงานจะต้องเกินร้อยละ 50 ของชิ้นงาน ในกรณีที่มีการตีพิมพ์มากกว่า 1 ครั้ง ให้นับการตีพิมพ์เพียงครั้งเดียวต่องานวิชาการ 1 ชิ้น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เกณฑ์การประเมิน</a:t>
            </a:r>
            <a:endParaRPr lang="th-TH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142844" y="1214422"/>
          <a:ext cx="8715436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  <a:gridCol w="735811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ค่าน้ำหนัก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ระดับคุณภาพงานวิจัย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0.25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บทความวิชาการที่ได้รับการตีพิมพ์ระดับชาติ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0.50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บทความวิชาการที่ได้รับการตีพิมพ์ระดับนานาชาติ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0.75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ตำราหรือหนังสือที่มีการประเมินผ่านตามเกณฑ์ โดยผู้ทรงคุณวุฒิที่สถานศึกษากำหนด</a:t>
                      </a:r>
                      <a:endParaRPr lang="th-TH" sz="2800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1.00</a:t>
                      </a:r>
                      <a:endParaRPr lang="th-TH" sz="28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ตำราหรือหนังสือที่ใช้ในการขอผลงานทางวิชาการและผ่านการพิจารณาตามเกณฑ์ การขอตำแหน่งทางวิชาการแล้ว หรือตำราหรือหนังสือที่มีคุณภาพสูงมีผู้ทรงคุณวุฒิตรวจอ่านตามเกณฑ์การขอตำแหน่งทางวิชาการ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วิธีการคำนวณ</a:t>
            </a:r>
            <a:endParaRPr kumimoji="0" lang="th-TH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4795" y="1757257"/>
            <a:ext cx="7354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ผลรวมถ่วงน้ำหนักของผลงานวิชาการที่ได้รับรองคุณภาพ</a:t>
            </a:r>
            <a:endParaRPr lang="th-TH" dirty="0"/>
          </a:p>
        </p:txBody>
      </p:sp>
      <p:sp>
        <p:nvSpPr>
          <p:cNvPr id="6" name="TextBox 5"/>
          <p:cNvSpPr txBox="1"/>
          <p:nvPr/>
        </p:nvSpPr>
        <p:spPr>
          <a:xfrm>
            <a:off x="2267744" y="2400198"/>
            <a:ext cx="3000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    จำนวนอาจารย์ทั้งหมด </a:t>
            </a:r>
            <a:r>
              <a:rPr lang="th-TH" dirty="0" smtClean="0">
                <a:solidFill>
                  <a:srgbClr val="FF0000"/>
                </a:solidFill>
              </a:rPr>
              <a:t>ปฏิบัติงานจริง+ ลาศึกษาต่อ</a:t>
            </a:r>
            <a:endParaRPr lang="th-TH" dirty="0">
              <a:solidFill>
                <a:srgbClr val="FF0000"/>
              </a:solidFill>
            </a:endParaRPr>
          </a:p>
        </p:txBody>
      </p:sp>
      <p:cxnSp>
        <p:nvCxnSpPr>
          <p:cNvPr id="7" name="ตัวเชื่อมต่อตรง 6"/>
          <p:cNvCxnSpPr/>
          <p:nvPr/>
        </p:nvCxnSpPr>
        <p:spPr>
          <a:xfrm>
            <a:off x="1037339" y="2279421"/>
            <a:ext cx="6106429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สี่เหลี่ยมผืนผ้า 7"/>
          <p:cNvSpPr/>
          <p:nvPr/>
        </p:nvSpPr>
        <p:spPr>
          <a:xfrm>
            <a:off x="110840" y="1422165"/>
            <a:ext cx="8786842" cy="2000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571472" y="3804333"/>
            <a:ext cx="7643866" cy="95410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 smtClean="0">
                <a:solidFill>
                  <a:schemeClr val="tx1"/>
                </a:solidFill>
              </a:rPr>
              <a:t>เกณฑ์การให้คะแนน 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ใช้บัญญัติไตรยางศ์เทียบโดยกำหนดร้อยละ 10 เท่ากับ 5 คะแนน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15206" y="1922231"/>
            <a:ext cx="1214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X 100</a:t>
            </a:r>
            <a:endParaRPr lang="th-TH" sz="32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596" y="5018779"/>
            <a:ext cx="785818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dirty="0" smtClean="0"/>
              <a:t>นับตามปีปฏิทิน 2556 </a:t>
            </a:r>
            <a:r>
              <a:rPr lang="en-US" dirty="0" smtClean="0"/>
              <a:t>: </a:t>
            </a:r>
            <a:r>
              <a:rPr lang="th-TH" dirty="0" smtClean="0"/>
              <a:t>1</a:t>
            </a:r>
            <a:r>
              <a:rPr lang="en-US" dirty="0" smtClean="0"/>
              <a:t> </a:t>
            </a:r>
            <a:r>
              <a:rPr lang="th-TH" dirty="0" smtClean="0"/>
              <a:t>มกราคม 2556 – 31 ธันวาคม 2556</a:t>
            </a:r>
          </a:p>
          <a:p>
            <a:pPr algn="ctr"/>
            <a:r>
              <a:rPr lang="th-TH" dirty="0" smtClean="0"/>
              <a:t>ไม่มีฐานข้อมูล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1214414" y="714356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5301208"/>
            <a:ext cx="8891921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u="sng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นับตามปี</a:t>
            </a:r>
            <a:r>
              <a:rPr lang="th-TH" sz="3200" u="sng" dirty="0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การศึกษา</a:t>
            </a: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ปี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การศึกษา </a:t>
            </a:r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2556&gt;&gt; 1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 มิถุนายน </a:t>
            </a:r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2556 – 31 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พฤษภาคม </a:t>
            </a:r>
            <a:r>
              <a:rPr lang="en-US" sz="3200" dirty="0">
                <a:latin typeface="TH SarabunPSK" pitchFamily="34" charset="-34"/>
                <a:cs typeface="TH SarabunPSK" pitchFamily="34" charset="-34"/>
              </a:rPr>
              <a:t>2557</a:t>
            </a:r>
            <a:endParaRPr lang="th-TH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505092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sz="4400" b="1" dirty="0">
                <a:latin typeface="AngsanaUPC" pitchFamily="18" charset="-34"/>
                <a:cs typeface="AngsanaUPC" pitchFamily="18" charset="-34"/>
              </a:rPr>
              <a:t>ระบบและกลไกการบริการทางวิชาการแก่</a:t>
            </a:r>
            <a:r>
              <a:rPr lang="th-TH" sz="4400" b="1" dirty="0" smtClean="0">
                <a:latin typeface="AngsanaUPC" pitchFamily="18" charset="-34"/>
                <a:cs typeface="AngsanaUPC" pitchFamily="18" charset="-34"/>
              </a:rPr>
              <a:t>สังคม(</a:t>
            </a:r>
            <a:r>
              <a:rPr lang="th-TH" sz="4400" b="1" dirty="0" err="1">
                <a:latin typeface="AngsanaUPC" pitchFamily="18" charset="-34"/>
                <a:cs typeface="AngsanaUPC" pitchFamily="18" charset="-34"/>
              </a:rPr>
              <a:t>สกอ</a:t>
            </a:r>
            <a:r>
              <a:rPr lang="th-TH" sz="4400" b="1" dirty="0">
                <a:latin typeface="AngsanaUPC" pitchFamily="18" charset="-34"/>
                <a:cs typeface="AngsanaUPC" pitchFamily="18" charset="-34"/>
              </a:rPr>
              <a:t>. </a:t>
            </a:r>
            <a:r>
              <a:rPr lang="en-US" sz="4400" b="1" dirty="0">
                <a:latin typeface="AngsanaUPC" pitchFamily="18" charset="-34"/>
                <a:cs typeface="AngsanaUPC" pitchFamily="18" charset="-34"/>
              </a:rPr>
              <a:t>5.1)</a:t>
            </a:r>
            <a:endParaRPr lang="th-TH" sz="4400" b="1" dirty="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5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158" y="1447800"/>
            <a:ext cx="8576530" cy="4800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เกณฑ์มาตรฐาน</a:t>
            </a:r>
          </a:p>
          <a:p>
            <a:pPr marL="596646" indent="-514350">
              <a:buAutoNum type="arabicPeriod"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มีระบบและกลไกการบริการวิชาการแก่สังคม และดำเนินการตามระบบที่กำหนด (ขอที่รองฯ วิจัยฯ)</a:t>
            </a:r>
          </a:p>
          <a:p>
            <a:pPr marL="596646" indent="-514350">
              <a:buAutoNum type="arabicPeriod"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มีการบูร</a:t>
            </a:r>
            <a:r>
              <a:rPr lang="th-TH" dirty="0" err="1" smtClean="0">
                <a:latin typeface="TH SarabunPSK" pitchFamily="34" charset="-34"/>
                <a:cs typeface="TH SarabunPSK" pitchFamily="34" charset="-34"/>
              </a:rPr>
              <a:t>ณา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บริการวิชาการ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แก่สังคม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กับ</a:t>
            </a:r>
            <a:r>
              <a:rPr lang="th-TH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การเรียนการสอน</a:t>
            </a:r>
          </a:p>
          <a:p>
            <a:pPr marL="596646" indent="-514350">
              <a:buAutoNum type="arabicPeriod"/>
            </a:pPr>
            <a:r>
              <a:rPr lang="th-TH" dirty="0">
                <a:latin typeface="TH SarabunPSK" pitchFamily="34" charset="-34"/>
                <a:cs typeface="TH SarabunPSK" pitchFamily="34" charset="-34"/>
              </a:rPr>
              <a:t>มีการบูร</a:t>
            </a:r>
            <a:r>
              <a:rPr lang="th-TH" dirty="0" err="1">
                <a:latin typeface="TH SarabunPSK" pitchFamily="34" charset="-34"/>
                <a:cs typeface="TH SarabunPSK" pitchFamily="34" charset="-34"/>
              </a:rPr>
              <a:t>ณา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การการ</a:t>
            </a:r>
            <a:r>
              <a:rPr lang="th-TH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บริการวิชาการ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แก่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สังคม กับการวิจัย</a:t>
            </a:r>
          </a:p>
          <a:p>
            <a:pPr marL="596646" indent="-514350">
              <a:buAutoNum type="arabicPeriod"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มีการประเมินผลความสำเร็จของการบูร</a:t>
            </a:r>
            <a:r>
              <a:rPr lang="th-TH" dirty="0" err="1" smtClean="0">
                <a:latin typeface="TH SarabunPSK" pitchFamily="34" charset="-34"/>
                <a:cs typeface="TH SarabunPSK" pitchFamily="34" charset="-34"/>
              </a:rPr>
              <a:t>ณา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การงานบริการ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วิชาการแก่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สังคมกับการเรียนการสอน และการวิจัย (ดูในตาราง)</a:t>
            </a:r>
          </a:p>
          <a:p>
            <a:pPr marL="596646" indent="-514350">
              <a:buFont typeface="Wingdings 2"/>
              <a:buAutoNum type="arabicPeriod"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มีการนำผลการประเมินไปปรับปรุง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การบูร</a:t>
            </a:r>
            <a:r>
              <a:rPr lang="th-TH" dirty="0" err="1">
                <a:latin typeface="TH SarabunPSK" pitchFamily="34" charset="-34"/>
                <a:cs typeface="TH SarabunPSK" pitchFamily="34" charset="-34"/>
              </a:rPr>
              <a:t>ณา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การงานมีการบูร</a:t>
            </a:r>
            <a:r>
              <a:rPr lang="th-TH" dirty="0" err="1">
                <a:latin typeface="TH SarabunPSK" pitchFamily="34" charset="-34"/>
                <a:cs typeface="TH SarabunPSK" pitchFamily="34" charset="-34"/>
              </a:rPr>
              <a:t>ณา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การการบริการวิชาการแก่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สังคมกับการเรียนการสอน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และการวิจัย</a:t>
            </a:r>
          </a:p>
          <a:p>
            <a:pPr marL="82296" indent="0">
              <a:buNone/>
            </a:pP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pPr marL="82296" indent="0">
              <a:buNone/>
            </a:pPr>
            <a:endParaRPr lang="th-TH" dirty="0" smtClean="0">
              <a:latin typeface="TH SarabunPSK" pitchFamily="34" charset="-34"/>
              <a:cs typeface="TH SarabunPSK" pitchFamily="34" charset="-34"/>
            </a:endParaRPr>
          </a:p>
          <a:p>
            <a:pPr marL="82296" indent="0">
              <a:buNone/>
            </a:pP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7297" y="41565"/>
            <a:ext cx="8929718" cy="1159002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h-TH" sz="3600" dirty="0" smtClean="0"/>
              <a:t>เกณฑ์ข้อ 2</a:t>
            </a:r>
            <a:br>
              <a:rPr lang="th-TH" sz="3600" dirty="0" smtClean="0"/>
            </a:br>
            <a:r>
              <a:rPr lang="th-TH" sz="3600" dirty="0" smtClean="0"/>
              <a:t>การบูร</a:t>
            </a:r>
            <a:r>
              <a:rPr lang="th-TH" sz="3600" dirty="0" err="1" smtClean="0"/>
              <a:t>ณา</a:t>
            </a:r>
            <a:r>
              <a:rPr lang="th-TH" sz="3600" dirty="0" smtClean="0"/>
              <a:t>การงานบริการวิชาการแก่สังคมกับ การจัดการเรียนการสอน</a:t>
            </a:r>
            <a:endParaRPr lang="th-TH" sz="3600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158" y="1323105"/>
            <a:ext cx="8576530" cy="112394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th-TH" dirty="0" smtClean="0"/>
              <a:t>เช่น การให้นิสิตนำความรู้ที่ได้รับจากห้องเรียน/ รายวิชาไป จัดกิจกรรมบริการวิชาการ</a:t>
            </a:r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2905550"/>
            <a:ext cx="821537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dirty="0" smtClean="0"/>
              <a:t>ความรู้ที่ได้รับในรายวิชา                                      โครงการบริการวิชาการ</a:t>
            </a:r>
            <a:endParaRPr lang="th-TH" dirty="0"/>
          </a:p>
        </p:txBody>
      </p:sp>
      <p:cxnSp>
        <p:nvCxnSpPr>
          <p:cNvPr id="7" name="ลูกศรเชื่อมต่อแบบตรง 6"/>
          <p:cNvCxnSpPr/>
          <p:nvPr/>
        </p:nvCxnSpPr>
        <p:spPr>
          <a:xfrm>
            <a:off x="2984346" y="3145411"/>
            <a:ext cx="192882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00364" y="2619798"/>
            <a:ext cx="178595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2400" dirty="0" smtClean="0"/>
              <a:t>พานิสิตไปถ่ายทอด</a:t>
            </a:r>
            <a:endParaRPr lang="th-TH" sz="2400" dirty="0"/>
          </a:p>
        </p:txBody>
      </p:sp>
      <p:graphicFrame>
        <p:nvGraphicFramePr>
          <p:cNvPr id="9" name="ตัวยึดเนื้อหา 3"/>
          <p:cNvGraphicFramePr>
            <a:graphicFrameLocks/>
          </p:cNvGraphicFramePr>
          <p:nvPr/>
        </p:nvGraphicFramePr>
        <p:xfrm>
          <a:off x="0" y="3643314"/>
          <a:ext cx="91440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1"/>
                <a:gridCol w="2061147"/>
                <a:gridCol w="2023672"/>
                <a:gridCol w="277318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หัวข้อ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การบูร</a:t>
                      </a:r>
                      <a:r>
                        <a:rPr lang="th-TH" sz="2400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ณา</a:t>
                      </a:r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หลักฐาน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การประเมินผล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การบริการวิชาการ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kern="1200" dirty="0" smtClean="0">
                          <a:latin typeface="TH SarabunPSK" pitchFamily="34" charset="-34"/>
                          <a:cs typeface="TH SarabunPSK" pitchFamily="34" charset="-34"/>
                        </a:rPr>
                        <a:t>อาจารย์พานิสิตที่ได้รับการถ่ายทอดความรู้ในรายวิชานั้นๆ ไปบริการวิชาการ</a:t>
                      </a:r>
                      <a:endParaRPr kumimoji="0" lang="th-TH" sz="2400" b="1" kern="12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b="1" kern="120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(ทั้งรายวิชา+โครงการต้องเสร็จสิ้นในปีการศึกษานั้นๆ)</a:t>
                      </a:r>
                      <a:endParaRPr lang="th-TH" sz="2400" b="1" dirty="0" smtClean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th-TH" sz="2400" kern="1200" dirty="0" smtClean="0">
                          <a:latin typeface="TH SarabunPSK" pitchFamily="34" charset="-34"/>
                          <a:cs typeface="TH SarabunPSK" pitchFamily="34" charset="-34"/>
                        </a:rPr>
                        <a:t>1. </a:t>
                      </a:r>
                      <a:r>
                        <a:rPr kumimoji="0" lang="th-TH" sz="2400" kern="1200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มคอ.</a:t>
                      </a:r>
                      <a:r>
                        <a:rPr kumimoji="0" lang="th-TH" sz="2400" kern="120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kumimoji="0" lang="en-US" sz="2400" kern="1200" dirty="0" smtClean="0"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1. แบบประเมินผลการบูร</a:t>
                      </a:r>
                      <a:r>
                        <a:rPr lang="th-TH" sz="2400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ณา</a:t>
                      </a:r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การงานบริการวิชาการและการเรียนการสอนโดยนิสิต</a:t>
                      </a:r>
                    </a:p>
                    <a:p>
                      <a:r>
                        <a:rPr lang="th-TH" sz="2000" dirty="0" smtClean="0">
                          <a:latin typeface="TH SarabunPSK" pitchFamily="34" charset="-34"/>
                          <a:cs typeface="TH SarabunPSK" pitchFamily="34" charset="-34"/>
                        </a:rPr>
                        <a:t>ใน</a:t>
                      </a:r>
                      <a:r>
                        <a:rPr lang="th-TH" sz="20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20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Web </a:t>
                      </a:r>
                      <a:r>
                        <a:rPr lang="th-TH" sz="20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ประกันคุณภาพคณะ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การเรียนการสอน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kern="1200" dirty="0" smtClean="0">
                          <a:latin typeface="TH SarabunPSK" pitchFamily="34" charset="-34"/>
                          <a:cs typeface="TH SarabunPSK" pitchFamily="34" charset="-34"/>
                        </a:rPr>
                        <a:t>2.</a:t>
                      </a:r>
                      <a:r>
                        <a:rPr kumimoji="0" lang="th-TH" sz="2400" kern="1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kumimoji="0" lang="th-TH" sz="2400" kern="1200" dirty="0" smtClean="0">
                          <a:latin typeface="TH SarabunPSK" pitchFamily="34" charset="-34"/>
                          <a:cs typeface="TH SarabunPSK" pitchFamily="34" charset="-34"/>
                        </a:rPr>
                        <a:t>สรุปโครงการบริการวิชาการ</a:t>
                      </a:r>
                      <a:endParaRPr kumimoji="0" lang="en-US" sz="2400" kern="12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2. แบบประเมินความพึงพอใจผู้รับบริการวิชาการ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ยึดเนื้อหา 4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20526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96646" indent="-514350">
              <a:buNone/>
            </a:pPr>
            <a:r>
              <a:rPr lang="th-TH" b="1" dirty="0" smtClean="0">
                <a:solidFill>
                  <a:srgbClr val="FF0000"/>
                </a:solidFill>
              </a:rPr>
              <a:t>แบบที่ 1  </a:t>
            </a:r>
            <a:r>
              <a:rPr lang="th-TH" dirty="0" smtClean="0"/>
              <a:t>มีการนำผลการวิจัยไปสู่การใช้ประโยชน์จริง ที่ตอบสนองความต้องการ</a:t>
            </a:r>
          </a:p>
          <a:p>
            <a:pPr marL="596646" indent="-514350">
              <a:buNone/>
            </a:pPr>
            <a:r>
              <a:rPr lang="th-TH" dirty="0" smtClean="0"/>
              <a:t>ของทุกภาคส่วน</a:t>
            </a:r>
          </a:p>
          <a:p>
            <a:pPr marL="596646" indent="-514350">
              <a:buAutoNum type="arabicPeriod"/>
            </a:pPr>
            <a:endParaRPr lang="th-TH" dirty="0" smtClean="0"/>
          </a:p>
          <a:p>
            <a:pPr marL="596646" indent="-514350">
              <a:buNone/>
            </a:pPr>
            <a:endParaRPr lang="th-TH" dirty="0" smtClean="0"/>
          </a:p>
          <a:p>
            <a:pPr marL="596646" indent="-514350">
              <a:buNone/>
            </a:pPr>
            <a:endParaRPr lang="th-TH" dirty="0" smtClean="0"/>
          </a:p>
          <a:p>
            <a:pPr marL="596646" indent="-514350">
              <a:buNone/>
            </a:pPr>
            <a:endParaRPr lang="th-TH" dirty="0" smtClean="0"/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117297" y="41565"/>
            <a:ext cx="8929718" cy="115900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h-TH" sz="3600" dirty="0" smtClean="0"/>
              <a:t>เกณฑ์ข้อ 3</a:t>
            </a:r>
            <a:br>
              <a:rPr lang="th-TH" sz="3600" dirty="0" smtClean="0"/>
            </a:br>
            <a:r>
              <a:rPr lang="th-TH" sz="3600" dirty="0" smtClean="0"/>
              <a:t>การบูร</a:t>
            </a:r>
            <a:r>
              <a:rPr lang="th-TH" sz="3600" dirty="0" err="1" smtClean="0"/>
              <a:t>ณา</a:t>
            </a:r>
            <a:r>
              <a:rPr lang="th-TH" sz="3600" dirty="0" smtClean="0"/>
              <a:t>การงานบริการวิชาการแก่สังคมกับ การวิจัย</a:t>
            </a:r>
            <a:endParaRPr lang="th-TH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25122" y="2435766"/>
            <a:ext cx="8501122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dirty="0" smtClean="0"/>
              <a:t>องค์ความรู้จากงานวิจัย 		          เกษตรกรหรือ องค์กรอื่นนำไปใช้ประโยชน์</a:t>
            </a:r>
            <a:endParaRPr lang="th-TH" dirty="0"/>
          </a:p>
        </p:txBody>
      </p:sp>
      <p:cxnSp>
        <p:nvCxnSpPr>
          <p:cNvPr id="9" name="ลูกศรเชื่อมต่อแบบตรง 8"/>
          <p:cNvCxnSpPr/>
          <p:nvPr/>
        </p:nvCxnSpPr>
        <p:spPr>
          <a:xfrm>
            <a:off x="2825452" y="2650080"/>
            <a:ext cx="164307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13" name="ตัวยึดเนื้อหา 3"/>
          <p:cNvGraphicFramePr>
            <a:graphicFrameLocks/>
          </p:cNvGraphicFramePr>
          <p:nvPr/>
        </p:nvGraphicFramePr>
        <p:xfrm>
          <a:off x="0" y="3477054"/>
          <a:ext cx="9144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1"/>
                <a:gridCol w="2061147"/>
                <a:gridCol w="2023672"/>
                <a:gridCol w="277318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หัวข้อ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การบูร</a:t>
                      </a:r>
                      <a:r>
                        <a:rPr lang="th-TH" sz="2400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ณา</a:t>
                      </a:r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หลักฐาน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การประเมินผล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149352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การบริการวิชาการ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อ.นำความรู้จากงานวิจัย ไปถ่ายทอดในโครงการบริการวิชาการ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- มีการนำไปใช้ประโยชน์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eriod"/>
                      </a:pPr>
                      <a:r>
                        <a:rPr lang="th-TH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รายงานวิจัย</a:t>
                      </a:r>
                    </a:p>
                    <a:p>
                      <a:pPr marL="457200" indent="-457200">
                        <a:buNone/>
                      </a:pPr>
                      <a:r>
                        <a:rPr lang="th-TH" sz="2400" b="1" baseline="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ที่แล้วเสร็จปีใดก็ได้</a:t>
                      </a:r>
                      <a:endParaRPr lang="th-TH" sz="2400" b="1" dirty="0" smtClean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None/>
                      </a:pPr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1.แบบฟอร์มการนำผลงานวิจัย</a:t>
                      </a:r>
                    </a:p>
                    <a:p>
                      <a:pPr marL="457200" indent="-457200">
                        <a:buNone/>
                      </a:pPr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ไปใช้ประโยชน์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u="sng" dirty="0" smtClean="0">
                          <a:latin typeface="TH SarabunPSK" pitchFamily="34" charset="-34"/>
                          <a:cs typeface="TH SarabunPSK" pitchFamily="34" charset="-34"/>
                        </a:rPr>
                        <a:t>ใน</a:t>
                      </a:r>
                      <a:r>
                        <a:rPr lang="th-TH" sz="2400" u="sng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2400" u="sng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Web </a:t>
                      </a:r>
                      <a:r>
                        <a:rPr lang="th-TH" sz="2400" u="sng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ประกันคุณภาพคณะ</a:t>
                      </a:r>
                      <a:endParaRPr lang="th-TH" sz="2400" u="sng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457200" indent="-457200">
                        <a:buNone/>
                      </a:pPr>
                      <a:endParaRPr lang="th-TH" sz="24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งานวิจัย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kern="1200" dirty="0" smtClean="0">
                          <a:latin typeface="TH SarabunPSK" pitchFamily="34" charset="-34"/>
                          <a:cs typeface="TH SarabunPSK" pitchFamily="34" charset="-34"/>
                        </a:rPr>
                        <a:t>2.</a:t>
                      </a:r>
                      <a:r>
                        <a:rPr kumimoji="0" lang="th-TH" sz="2400" kern="1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kumimoji="0" lang="th-TH" sz="2400" kern="1200" dirty="0" smtClean="0">
                          <a:latin typeface="TH SarabunPSK" pitchFamily="34" charset="-34"/>
                          <a:cs typeface="TH SarabunPSK" pitchFamily="34" charset="-34"/>
                        </a:rPr>
                        <a:t>สรุปโครงการบริการวิชาการ</a:t>
                      </a:r>
                      <a:endParaRPr kumimoji="0" lang="en-US" sz="2400" kern="12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2. แบบประเมินความพึงพอใจผู้รับบริการวิชาการ</a:t>
                      </a:r>
                    </a:p>
                    <a:p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0" y="2255520"/>
          <a:ext cx="91440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356"/>
                <a:gridCol w="2000264"/>
                <a:gridCol w="2513200"/>
                <a:gridCol w="277318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หัวข้อ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การบูร</a:t>
                      </a:r>
                      <a:r>
                        <a:rPr lang="th-TH" sz="2400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ณา</a:t>
                      </a:r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หลักฐาน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การประเมินผล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149352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การบริการวิชาการ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อ. ไปบริการวิชาการ และทราบปัญหาจริงจากเกษตรกร หรือผู้เข้าอบรม</a:t>
                      </a: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นำมาต่อยอดเป็นโจทย์วิจัย</a:t>
                      </a:r>
                      <a:endParaRPr lang="th-TH" sz="2400" b="1" dirty="0" smtClean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1. </a:t>
                      </a:r>
                      <a:r>
                        <a:rPr kumimoji="0" lang="th-TH" sz="2400" kern="1200" dirty="0" smtClean="0">
                          <a:latin typeface="TH SarabunPSK" pitchFamily="34" charset="-34"/>
                          <a:cs typeface="TH SarabunPSK" pitchFamily="34" charset="-34"/>
                        </a:rPr>
                        <a:t>สรุปโครงการบริการวิชาการ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 smtClean="0">
                          <a:latin typeface="TH SarabunPSK" pitchFamily="34" charset="-34"/>
                          <a:cs typeface="TH SarabunPSK" pitchFamily="34" charset="-34"/>
                        </a:rPr>
                        <a:t>1. </a:t>
                      </a:r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แบบประเมินความพึงพอใจผู้รับบริการวิชาการ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งานวิจัย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kern="1200" dirty="0" smtClean="0">
                          <a:latin typeface="TH SarabunPSK" pitchFamily="34" charset="-34"/>
                          <a:cs typeface="TH SarabunPSK" pitchFamily="34" charset="-34"/>
                        </a:rPr>
                        <a:t>2.</a:t>
                      </a:r>
                      <a:r>
                        <a:rPr kumimoji="0" lang="th-TH" sz="2400" kern="1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โจทย์งานวิจัย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kern="1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  1. หากยังไม่ขอทุน อาจเขียนบรรยายใน </a:t>
                      </a:r>
                      <a:r>
                        <a:rPr kumimoji="0" lang="en-US" sz="2400" kern="1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SAR </a:t>
                      </a:r>
                      <a:r>
                        <a:rPr kumimoji="0" lang="th-TH" sz="2400" kern="1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หรือ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kern="1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  2.หากได้ทุนแล้วให้แนบหลักฐาน เช่น สัญญารับทุน , เล่มเทคนิควิจัยนิสิต</a:t>
                      </a:r>
                      <a:endParaRPr kumimoji="0" lang="en-US" sz="2400" kern="12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117305"/>
            <a:ext cx="9144000" cy="206210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3200" dirty="0" smtClean="0"/>
              <a:t>  </a:t>
            </a:r>
            <a:r>
              <a:rPr lang="th-TH" sz="3200" b="1" dirty="0" smtClean="0">
                <a:solidFill>
                  <a:srgbClr val="FF0000"/>
                </a:solidFill>
              </a:rPr>
              <a:t>แบบที่ 2  </a:t>
            </a:r>
            <a:r>
              <a:rPr lang="th-TH" sz="3200" dirty="0" smtClean="0"/>
              <a:t>นำความรู้ประสบการณ์จากการให้บริการกลับมาพัฒนาต่อยอดผ่านงานวิจัย</a:t>
            </a:r>
          </a:p>
          <a:p>
            <a:endParaRPr lang="th-TH" sz="3200" dirty="0" smtClean="0"/>
          </a:p>
          <a:p>
            <a:endParaRPr lang="th-TH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1170694"/>
            <a:ext cx="850112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dirty="0" smtClean="0"/>
              <a:t>อ.ออกไปบริการวิชาการ		          ทราบปัญหาจริง และนำมาเป็นโจทย์วิจัย</a:t>
            </a:r>
            <a:endParaRPr lang="th-TH" dirty="0"/>
          </a:p>
        </p:txBody>
      </p:sp>
      <p:cxnSp>
        <p:nvCxnSpPr>
          <p:cNvPr id="8" name="ลูกศรเชื่อมต่อแบบตรง 7"/>
          <p:cNvCxnSpPr/>
          <p:nvPr/>
        </p:nvCxnSpPr>
        <p:spPr>
          <a:xfrm>
            <a:off x="2928926" y="1357298"/>
            <a:ext cx="164307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326708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th-TH" dirty="0" smtClean="0"/>
              <a:t>รายงานการประชุมสาขา เพื่อพิจารณาเรื่อง</a:t>
            </a:r>
            <a:r>
              <a:rPr lang="en-US" dirty="0" smtClean="0"/>
              <a:t>“</a:t>
            </a:r>
            <a:r>
              <a:rPr lang="th-TH" dirty="0" smtClean="0"/>
              <a:t>การ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ปรับปรุงการบูร</a:t>
            </a:r>
            <a:r>
              <a:rPr lang="th-TH" dirty="0" err="1" smtClean="0">
                <a:latin typeface="TH SarabunPSK" pitchFamily="34" charset="-34"/>
                <a:cs typeface="TH SarabunPSK" pitchFamily="34" charset="-34"/>
              </a:rPr>
              <a:t>ณา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การงานบริการวิชาการแก่สังคมกับการเรียนการสอน และการวิจัย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”</a:t>
            </a:r>
          </a:p>
          <a:p>
            <a:pPr>
              <a:buNone/>
            </a:pPr>
            <a:endParaRPr lang="th-TH" dirty="0" smtClean="0"/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โดยอ้างอิงจากผลการประเมิน </a:t>
            </a:r>
          </a:p>
          <a:p>
            <a:pPr lvl="1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ผลประเมินผลการบูร</a:t>
            </a:r>
            <a:r>
              <a:rPr lang="th-TH" dirty="0" err="1" smtClean="0">
                <a:latin typeface="TH SarabunPSK" pitchFamily="34" charset="-34"/>
                <a:cs typeface="TH SarabunPSK" pitchFamily="34" charset="-34"/>
              </a:rPr>
              <a:t>ณา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การงานบริการวิชาการและการเรียนการสอนโดยนิสิต</a:t>
            </a:r>
          </a:p>
          <a:p>
            <a:pPr lvl="1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แบบประเมินความพึงพอใจผู้รับบริการวิชาการ</a:t>
            </a:r>
            <a:endParaRPr lang="th-TH" dirty="0" smtClean="0"/>
          </a:p>
          <a:p>
            <a:pPr>
              <a:buNone/>
            </a:pPr>
            <a:endParaRPr lang="th-TH" dirty="0" smtClean="0"/>
          </a:p>
          <a:p>
            <a:pPr>
              <a:buNone/>
            </a:pPr>
            <a:endParaRPr lang="en-US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0" y="0"/>
            <a:ext cx="9144000" cy="115900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marL="596646" indent="-514350"/>
            <a:r>
              <a:rPr kumimoji="0" lang="th-TH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H SarabunPSK" pitchFamily="34" charset="-34"/>
                <a:cs typeface="TH SarabunPSK" pitchFamily="34" charset="-34"/>
              </a:rPr>
              <a:t>เกณฑ์ข้อ 5</a:t>
            </a:r>
            <a:r>
              <a:rPr kumimoji="0" lang="th-TH" sz="3200" b="0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มีการนำผลการประเมินไปปรับปรุงการบูร</a:t>
            </a:r>
            <a:r>
              <a:rPr lang="th-TH" sz="3200" dirty="0" err="1" smtClean="0">
                <a:latin typeface="TH SarabunPSK" pitchFamily="34" charset="-34"/>
                <a:cs typeface="TH SarabunPSK" pitchFamily="34" charset="-34"/>
              </a:rPr>
              <a:t>ณา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การงานบริการวิชาการแก่สังคมกับการเรียนการสอน และการวิจัย</a:t>
            </a:r>
            <a:endParaRPr lang="th-TH" sz="3200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เกณฑ์การให้คะแนน</a:t>
            </a:r>
            <a:endParaRPr lang="th-TH" dirty="0"/>
          </a:p>
        </p:txBody>
      </p:sp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50876674"/>
              </p:ext>
            </p:extLst>
          </p:nvPr>
        </p:nvGraphicFramePr>
        <p:xfrm>
          <a:off x="179511" y="1447800"/>
          <a:ext cx="875494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0988"/>
                <a:gridCol w="1750988"/>
                <a:gridCol w="1750988"/>
                <a:gridCol w="1750988"/>
                <a:gridCol w="17509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คะแนน 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คะแนน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 2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คะแนน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 3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คะแนน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 4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คะแนน</a:t>
                      </a:r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 5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มีการดำเนินการ</a:t>
                      </a:r>
                    </a:p>
                    <a:p>
                      <a:pPr algn="ctr"/>
                      <a:r>
                        <a:rPr lang="en-US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en-US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ข้อ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มีการดำเนินการ</a:t>
                      </a:r>
                    </a:p>
                    <a:p>
                      <a:pPr algn="ctr"/>
                      <a:r>
                        <a:rPr lang="en-US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2 </a:t>
                      </a:r>
                      <a:r>
                        <a:rPr lang="th-TH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ข้อ</a:t>
                      </a:r>
                      <a:endParaRPr lang="th-TH" sz="24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มีการดำเนินการ</a:t>
                      </a:r>
                    </a:p>
                    <a:p>
                      <a:pPr algn="ctr"/>
                      <a:r>
                        <a:rPr lang="en-US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3 </a:t>
                      </a:r>
                      <a:r>
                        <a:rPr lang="th-TH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ข้อ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มีการดำเนินการ</a:t>
                      </a:r>
                    </a:p>
                    <a:p>
                      <a:pPr algn="ctr"/>
                      <a:r>
                        <a:rPr lang="en-US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4 </a:t>
                      </a:r>
                      <a:r>
                        <a:rPr lang="th-TH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ข้อ</a:t>
                      </a:r>
                      <a:endParaRPr lang="th-TH" sz="24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SarabunPSK" pitchFamily="34" charset="-34"/>
                          <a:cs typeface="TH SarabunPSK" pitchFamily="34" charset="-34"/>
                        </a:rPr>
                        <a:t>มีการดำเนินการ</a:t>
                      </a:r>
                    </a:p>
                    <a:p>
                      <a:pPr algn="ctr"/>
                      <a:r>
                        <a:rPr lang="en-US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5 </a:t>
                      </a:r>
                      <a:r>
                        <a:rPr lang="th-TH" sz="24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ข้อ</a:t>
                      </a:r>
                      <a:endParaRPr lang="th-TH" sz="2400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8680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91508"/>
            <a:ext cx="9144000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สมศ.8 ผลการนำความรู้ และประสบการณ์จากการให้ บริการวิชาการมาใช้ในการพัฒนาการเรียนการสอนและ/หรือการวิจัย</a:t>
            </a:r>
            <a:endParaRPr lang="th-TH" dirty="0"/>
          </a:p>
        </p:txBody>
      </p:sp>
      <p:sp>
        <p:nvSpPr>
          <p:cNvPr id="4" name="ตัวยึดเนื้อหา 2"/>
          <p:cNvSpPr>
            <a:spLocks noGrp="1"/>
          </p:cNvSpPr>
          <p:nvPr>
            <p:ph idx="1"/>
          </p:nvPr>
        </p:nvSpPr>
        <p:spPr>
          <a:xfrm>
            <a:off x="83130" y="1447800"/>
            <a:ext cx="8933688" cy="512447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th-TH" sz="4500" dirty="0" smtClean="0"/>
              <a:t>การนำความรู้ และประสบการณ์จากการให้บริการวิชาการมา</a:t>
            </a:r>
          </a:p>
          <a:p>
            <a:pPr>
              <a:buNone/>
            </a:pPr>
            <a:r>
              <a:rPr lang="th-TH" sz="4500" dirty="0" smtClean="0"/>
              <a:t>พัฒนามี 2 ประเภท คือ </a:t>
            </a:r>
          </a:p>
          <a:p>
            <a:r>
              <a:rPr lang="th-TH" sz="4500" dirty="0" smtClean="0"/>
              <a:t>1. การพัฒนาการเรียนการสอน</a:t>
            </a:r>
          </a:p>
          <a:p>
            <a:r>
              <a:rPr lang="th-TH" sz="4500" dirty="0" smtClean="0"/>
              <a:t> 2. การพัฒนาการวิจัย </a:t>
            </a:r>
          </a:p>
          <a:p>
            <a:pPr>
              <a:buNone/>
            </a:pPr>
            <a:r>
              <a:rPr lang="th-TH" sz="4500" dirty="0" smtClean="0"/>
              <a:t>-</a:t>
            </a:r>
            <a:r>
              <a:rPr lang="th-TH" sz="4500" b="1" u="sng" dirty="0" smtClean="0">
                <a:solidFill>
                  <a:srgbClr val="0070C0"/>
                </a:solidFill>
              </a:rPr>
              <a:t>โครงการบริการวิชาการที่เป็น</a:t>
            </a:r>
            <a:r>
              <a:rPr lang="th-TH" sz="4500" b="1" u="sng" dirty="0" smtClean="0">
                <a:solidFill>
                  <a:srgbClr val="FF0000"/>
                </a:solidFill>
              </a:rPr>
              <a:t>ตัวตั้ง </a:t>
            </a:r>
            <a:r>
              <a:rPr lang="th-TH" sz="4500" b="1" u="sng" dirty="0" smtClean="0">
                <a:solidFill>
                  <a:srgbClr val="0070C0"/>
                </a:solidFill>
              </a:rPr>
              <a:t>ต้อง</a:t>
            </a:r>
            <a:r>
              <a:rPr lang="th-TH" sz="4500" b="1" u="sng" dirty="0" err="1" smtClean="0">
                <a:solidFill>
                  <a:srgbClr val="0070C0"/>
                </a:solidFill>
              </a:rPr>
              <a:t>บูรณา</a:t>
            </a:r>
            <a:r>
              <a:rPr lang="th-TH" sz="4500" b="1" u="sng" dirty="0" smtClean="0">
                <a:solidFill>
                  <a:srgbClr val="0070C0"/>
                </a:solidFill>
              </a:rPr>
              <a:t>การเสร็จสิ้นในปีที่ประเมิน</a:t>
            </a:r>
          </a:p>
          <a:p>
            <a:pPr>
              <a:buNone/>
            </a:pPr>
            <a:r>
              <a:rPr lang="th-TH" sz="4500" b="1" u="sng" dirty="0" smtClean="0">
                <a:solidFill>
                  <a:srgbClr val="00B050"/>
                </a:solidFill>
              </a:rPr>
              <a:t>- โครงการบริการวิชาการที่เป็น</a:t>
            </a:r>
            <a:r>
              <a:rPr lang="th-TH" sz="4500" b="1" u="sng" dirty="0" smtClean="0">
                <a:solidFill>
                  <a:srgbClr val="FF0000"/>
                </a:solidFill>
              </a:rPr>
              <a:t>ตัวหาร</a:t>
            </a:r>
            <a:r>
              <a:rPr lang="th-TH" sz="4500" b="1" u="sng" dirty="0" smtClean="0">
                <a:solidFill>
                  <a:srgbClr val="00B050"/>
                </a:solidFill>
              </a:rPr>
              <a:t> ต้องเป็นโครงการที่ดำเนินการในปีที่ประเมิน</a:t>
            </a:r>
          </a:p>
          <a:p>
            <a:pPr>
              <a:buNone/>
            </a:pPr>
            <a:r>
              <a:rPr lang="th-TH" sz="4500" b="1" dirty="0" smtClean="0">
                <a:solidFill>
                  <a:schemeClr val="tx1"/>
                </a:solidFill>
              </a:rPr>
              <a:t>โครงการหนึ่งๆ จะ</a:t>
            </a:r>
            <a:r>
              <a:rPr lang="th-TH" sz="4500" b="1" dirty="0" err="1" smtClean="0">
                <a:solidFill>
                  <a:schemeClr val="tx1"/>
                </a:solidFill>
              </a:rPr>
              <a:t>บูรณา</a:t>
            </a:r>
            <a:r>
              <a:rPr lang="th-TH" sz="4500" b="1" dirty="0" smtClean="0">
                <a:solidFill>
                  <a:schemeClr val="tx1"/>
                </a:solidFill>
              </a:rPr>
              <a:t>การ</a:t>
            </a:r>
          </a:p>
          <a:p>
            <a:pPr>
              <a:buNone/>
            </a:pPr>
            <a:r>
              <a:rPr lang="th-TH" sz="4500" b="1" dirty="0" smtClean="0">
                <a:solidFill>
                  <a:srgbClr val="00B050"/>
                </a:solidFill>
              </a:rPr>
              <a:t>	1. เฉพาะการเรียนการสอน หรือ </a:t>
            </a:r>
          </a:p>
          <a:p>
            <a:pPr>
              <a:buNone/>
            </a:pPr>
            <a:r>
              <a:rPr lang="th-TH" sz="4500" b="1" dirty="0" smtClean="0">
                <a:solidFill>
                  <a:srgbClr val="00B050"/>
                </a:solidFill>
              </a:rPr>
              <a:t>	2. เฉพาะการวิจัย หรือ</a:t>
            </a:r>
          </a:p>
          <a:p>
            <a:pPr>
              <a:buNone/>
            </a:pPr>
            <a:r>
              <a:rPr lang="th-TH" sz="4500" b="1" dirty="0" smtClean="0">
                <a:solidFill>
                  <a:srgbClr val="00B050"/>
                </a:solidFill>
              </a:rPr>
              <a:t>	3. ทั้งการเรียนการสอน หรือการวิจัยก็ได้</a:t>
            </a:r>
          </a:p>
          <a:p>
            <a:pPr>
              <a:buNone/>
            </a:pPr>
            <a:endParaRPr lang="th-TH" sz="36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h-TH" sz="5100" b="1" dirty="0" smtClean="0">
                <a:solidFill>
                  <a:srgbClr val="FF0000"/>
                </a:solidFill>
              </a:rPr>
              <a:t>นำจำนวนโครงการที่มีการบูร</a:t>
            </a:r>
            <a:r>
              <a:rPr lang="th-TH" sz="5100" b="1" dirty="0" err="1" smtClean="0">
                <a:solidFill>
                  <a:srgbClr val="FF0000"/>
                </a:solidFill>
              </a:rPr>
              <a:t>ณา</a:t>
            </a:r>
            <a:r>
              <a:rPr lang="th-TH" sz="5100" b="1" dirty="0" smtClean="0">
                <a:solidFill>
                  <a:srgbClr val="FF0000"/>
                </a:solidFill>
              </a:rPr>
              <a:t>การ ในตัวบ่งชี้ </a:t>
            </a:r>
            <a:r>
              <a:rPr lang="th-TH" sz="5100" b="1" dirty="0" err="1" smtClean="0">
                <a:solidFill>
                  <a:srgbClr val="FF0000"/>
                </a:solidFill>
              </a:rPr>
              <a:t>สกอ.</a:t>
            </a:r>
            <a:r>
              <a:rPr lang="th-TH" sz="5100" b="1" dirty="0" smtClean="0">
                <a:solidFill>
                  <a:srgbClr val="FF0000"/>
                </a:solidFill>
              </a:rPr>
              <a:t> 5.1 มาคำนวณในตัวบ่งชี้นี้</a:t>
            </a:r>
          </a:p>
          <a:p>
            <a:pPr>
              <a:buNone/>
            </a:pPr>
            <a:endParaRPr lang="th-TH" u="sng" dirty="0" smtClean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วิธีการคำนวณ</a:t>
            </a:r>
            <a:endParaRPr kumimoji="0" lang="th-TH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9194" y="1212259"/>
            <a:ext cx="78581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/>
              <a:t>จำนวนโครงการ/กิจกรรมบริการวิชาการ ที่นำมาใช้ใน</a:t>
            </a:r>
          </a:p>
          <a:p>
            <a:pPr algn="ctr"/>
            <a:r>
              <a:rPr lang="th-TH" dirty="0" smtClean="0"/>
              <a:t>การพัฒนาการเรียนการสอนและการวิจัย</a:t>
            </a:r>
            <a:endParaRPr lang="th-TH" dirty="0"/>
          </a:p>
        </p:txBody>
      </p:sp>
      <p:sp>
        <p:nvSpPr>
          <p:cNvPr id="6" name="TextBox 5"/>
          <p:cNvSpPr txBox="1"/>
          <p:nvPr/>
        </p:nvSpPr>
        <p:spPr>
          <a:xfrm>
            <a:off x="1021321" y="2143116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 จำนวนโครงการ/กิจกรรมบริการวิชาการตามแผนที่สภาอนุมัติ</a:t>
            </a:r>
            <a:endParaRPr lang="th-TH" dirty="0">
              <a:solidFill>
                <a:srgbClr val="FF0000"/>
              </a:solidFill>
            </a:endParaRPr>
          </a:p>
        </p:txBody>
      </p:sp>
      <p:cxnSp>
        <p:nvCxnSpPr>
          <p:cNvPr id="7" name="ตัวเชื่อมต่อตรง 6"/>
          <p:cNvCxnSpPr/>
          <p:nvPr/>
        </p:nvCxnSpPr>
        <p:spPr>
          <a:xfrm>
            <a:off x="1037339" y="2051743"/>
            <a:ext cx="6106429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สี่เหลี่ยมผืนผ้า 7"/>
          <p:cNvSpPr/>
          <p:nvPr/>
        </p:nvSpPr>
        <p:spPr>
          <a:xfrm>
            <a:off x="110840" y="1097502"/>
            <a:ext cx="8786842" cy="2000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0" y="3621216"/>
            <a:ext cx="9144000" cy="95410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b="1" dirty="0" smtClean="0">
                <a:solidFill>
                  <a:schemeClr val="tx1"/>
                </a:solidFill>
              </a:rPr>
              <a:t>เกณฑ์การให้คะแนน </a:t>
            </a:r>
          </a:p>
          <a:p>
            <a:pPr algn="ctr"/>
            <a:r>
              <a:rPr lang="th-TH" dirty="0" smtClean="0">
                <a:solidFill>
                  <a:schemeClr val="tx1"/>
                </a:solidFill>
              </a:rPr>
              <a:t>ใช้บัญญัติไตรยางศ์เทียบโดยกำหนดร้อยละ </a:t>
            </a:r>
            <a:r>
              <a:rPr lang="th-TH" b="1" dirty="0" smtClean="0">
                <a:solidFill>
                  <a:srgbClr val="FF0000"/>
                </a:solidFill>
              </a:rPr>
              <a:t>30</a:t>
            </a:r>
            <a:r>
              <a:rPr lang="th-TH" dirty="0" smtClean="0">
                <a:solidFill>
                  <a:schemeClr val="tx1"/>
                </a:solidFill>
              </a:rPr>
              <a:t> เท่ากับ 5 คะแนน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29520" y="1686778"/>
            <a:ext cx="1214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H SarabunPSK" pitchFamily="34" charset="-34"/>
                <a:cs typeface="TH SarabunPSK" pitchFamily="34" charset="-34"/>
              </a:rPr>
              <a:t>X 100</a:t>
            </a:r>
            <a:endParaRPr lang="th-TH" sz="32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57290" y="5157192"/>
            <a:ext cx="7540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- พี่ผึ้ง ปรับแผน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add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บริการวิชาการสาขาอาหาร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- Check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แผนเกษตรยุทธศาสตร์ ปี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2556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85720" y="52252"/>
            <a:ext cx="8647968" cy="439718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ผลการตรวจประเมินแยกตาม</a:t>
            </a:r>
            <a:r>
              <a:rPr lang="th-TH" dirty="0" err="1" smtClean="0"/>
              <a:t>พันธ</a:t>
            </a:r>
            <a:r>
              <a:rPr lang="th-TH" dirty="0" smtClean="0"/>
              <a:t>กิจสาขาเทคโนโลยีการอาหาร</a:t>
            </a:r>
            <a:endParaRPr lang="th-TH" dirty="0"/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214282" y="571480"/>
          <a:ext cx="8715438" cy="26241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05146"/>
                <a:gridCol w="2905146"/>
                <a:gridCol w="2905146"/>
              </a:tblGrid>
              <a:tr h="524828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err="1" smtClean="0"/>
                        <a:t>พันธ</a:t>
                      </a:r>
                      <a:r>
                        <a:rPr lang="th-TH" sz="2400" dirty="0" smtClean="0"/>
                        <a:t>กิจ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ปีการศึกษา 2554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ปีการศึกษา 2555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524828">
                <a:tc>
                  <a:txBody>
                    <a:bodyPr/>
                    <a:lstStyle/>
                    <a:p>
                      <a:r>
                        <a:rPr lang="th-TH" sz="2400" dirty="0" smtClean="0"/>
                        <a:t>1. การเรียนการสอน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2.82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3.27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524828">
                <a:tc>
                  <a:txBody>
                    <a:bodyPr/>
                    <a:lstStyle/>
                    <a:p>
                      <a:r>
                        <a:rPr lang="th-TH" sz="2400" dirty="0" smtClean="0"/>
                        <a:t>2. การวิจัย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2.21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2.14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524828">
                <a:tc>
                  <a:txBody>
                    <a:bodyPr/>
                    <a:lstStyle/>
                    <a:p>
                      <a:r>
                        <a:rPr lang="th-TH" sz="2400" dirty="0" smtClean="0"/>
                        <a:t>3.การบริการวิชาการ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1.50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4.00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524828">
                <a:tc>
                  <a:txBody>
                    <a:bodyPr/>
                    <a:lstStyle/>
                    <a:p>
                      <a:r>
                        <a:rPr lang="th-TH" sz="2400" dirty="0" smtClean="0"/>
                        <a:t>ค่าเฉลี่ย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2.36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2.99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3214686"/>
            <a:ext cx="9144000" cy="571504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ผลการตรวจประเมินแยกตาม</a:t>
            </a:r>
            <a:r>
              <a:rPr kumimoji="0" lang="th-TH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พันธ</a:t>
            </a:r>
            <a:r>
              <a:rPr kumimoji="0" lang="th-TH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กิจสาขาทรัพยากรเกษตรชีวภาพ</a:t>
            </a:r>
            <a:endParaRPr kumimoji="0" lang="th-TH" sz="3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ตัวยึดเนื้อหา 3"/>
          <p:cNvGraphicFramePr>
            <a:graphicFrameLocks/>
          </p:cNvGraphicFramePr>
          <p:nvPr/>
        </p:nvGraphicFramePr>
        <p:xfrm>
          <a:off x="214282" y="3786190"/>
          <a:ext cx="8715438" cy="26241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05146"/>
                <a:gridCol w="2905146"/>
                <a:gridCol w="2905146"/>
              </a:tblGrid>
              <a:tr h="524828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err="1" smtClean="0"/>
                        <a:t>พันธ</a:t>
                      </a:r>
                      <a:r>
                        <a:rPr lang="th-TH" sz="2400" dirty="0" smtClean="0"/>
                        <a:t>กิจ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ปีการศึกษา 2554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ปีการศึกษา 2555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524828">
                <a:tc>
                  <a:txBody>
                    <a:bodyPr/>
                    <a:lstStyle/>
                    <a:p>
                      <a:r>
                        <a:rPr lang="th-TH" sz="2400" dirty="0" smtClean="0"/>
                        <a:t>1. การเรียนการสอน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2.63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3.30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524828">
                <a:tc>
                  <a:txBody>
                    <a:bodyPr/>
                    <a:lstStyle/>
                    <a:p>
                      <a:r>
                        <a:rPr lang="th-TH" sz="2400" dirty="0" smtClean="0"/>
                        <a:t>2. การวิจัย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3.29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3.42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524828">
                <a:tc>
                  <a:txBody>
                    <a:bodyPr/>
                    <a:lstStyle/>
                    <a:p>
                      <a:r>
                        <a:rPr lang="th-TH" sz="2400" dirty="0" smtClean="0"/>
                        <a:t>3.การบริการวิชาการ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2.69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5.00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524828">
                <a:tc>
                  <a:txBody>
                    <a:bodyPr/>
                    <a:lstStyle/>
                    <a:p>
                      <a:r>
                        <a:rPr lang="th-TH" sz="2400" dirty="0" smtClean="0"/>
                        <a:t>ค่าเฉลี่ย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2.88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/>
                        <a:t>3.65</a:t>
                      </a:r>
                      <a:endParaRPr lang="th-TH" sz="24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49489464"/>
              </p:ext>
            </p:extLst>
          </p:nvPr>
        </p:nvGraphicFramePr>
        <p:xfrm>
          <a:off x="0" y="785794"/>
          <a:ext cx="91440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4091"/>
                <a:gridCol w="2277849"/>
                <a:gridCol w="2421030"/>
                <a:gridCol w="242103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คณะกรรมการ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คณะกรรมการตรวจฯ</a:t>
                      </a:r>
                    </a:p>
                    <a:p>
                      <a:pPr algn="ctr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สาขาเกษตรชีวภาพ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คณะกรรมการตรวจฯ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สาขาเทคโนโลยีการอาหาร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สำนักงานเลขานุการคณะ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ประธานกรรมการ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อ.ดร.จินตนา</a:t>
                      </a:r>
                      <a:r>
                        <a:rPr lang="th-TH" sz="24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th-TH" sz="2400" b="1" baseline="0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ต๊ะย่</a:t>
                      </a:r>
                      <a:r>
                        <a:rPr lang="th-TH" sz="24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วน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อ.ปานชีวัน ปอนพังงา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มติให้เชิญเลขานุการคณะ</a:t>
                      </a:r>
                    </a:p>
                    <a:p>
                      <a:pPr algn="ctr"/>
                      <a:r>
                        <a:rPr lang="th-TH" sz="24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จากคณะอื่นมาตรวจ</a:t>
                      </a:r>
                    </a:p>
                    <a:p>
                      <a:pPr algn="ctr"/>
                      <a:endParaRPr lang="th-TH" sz="2400" b="1" dirty="0" smtClean="0">
                        <a:solidFill>
                          <a:srgbClr val="0070C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กรรมการ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i="0" dirty="0" smtClean="0">
                          <a:latin typeface="TH SarabunPSK" pitchFamily="34" charset="-34"/>
                          <a:cs typeface="TH SarabunPSK" pitchFamily="34" charset="-34"/>
                        </a:rPr>
                        <a:t>อ.ดร.เกรียงไกร พัทยากร</a:t>
                      </a:r>
                      <a:endParaRPr lang="th-TH" sz="2400" b="1" i="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solidFill>
                            <a:srgbClr val="0070C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อ.ดร. กานดา  ล้อแก้วมณี</a:t>
                      </a:r>
                      <a:endParaRPr lang="th-TH" sz="2400" b="1" dirty="0">
                        <a:solidFill>
                          <a:srgbClr val="0070C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th-TH" sz="2400" b="1" dirty="0" smtClean="0">
                        <a:solidFill>
                          <a:srgbClr val="0070C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กรรมการ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solidFill>
                            <a:srgbClr val="0070C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อ.ดร.อัมพร  ศรีคราม</a:t>
                      </a:r>
                      <a:endParaRPr lang="th-TH" sz="2400" b="1" dirty="0">
                        <a:solidFill>
                          <a:srgbClr val="0070C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smtClean="0">
                          <a:solidFill>
                            <a:srgbClr val="0070C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อ.ดร.สุขุมาภรณ์</a:t>
                      </a:r>
                      <a:r>
                        <a:rPr lang="th-TH" sz="2400" b="1" baseline="0" smtClean="0">
                          <a:solidFill>
                            <a:srgbClr val="0070C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ศรีเผด็จ</a:t>
                      </a:r>
                      <a:endParaRPr lang="th-TH" sz="2400" b="1" dirty="0">
                        <a:solidFill>
                          <a:srgbClr val="0070C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th-TH" sz="2400" b="1" dirty="0" smtClean="0">
                        <a:solidFill>
                          <a:srgbClr val="0070C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กรรมการ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อ.ดร.</a:t>
                      </a:r>
                      <a:r>
                        <a:rPr lang="th-TH" sz="2400" b="1" dirty="0" err="1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โศร</a:t>
                      </a:r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ยา แสนเมือง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solidFill>
                            <a:srgbClr val="0070C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อ.ชื่นจิต  แก้วกัญญา</a:t>
                      </a:r>
                      <a:endParaRPr lang="th-TH" sz="2400" b="1" dirty="0">
                        <a:solidFill>
                          <a:srgbClr val="0070C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th-TH" sz="2400" b="1" dirty="0" smtClean="0">
                        <a:solidFill>
                          <a:srgbClr val="0070C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เลขานุการ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คุณพัชริน  อุทัยสา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คุณอัญชัน  </a:t>
                      </a:r>
                      <a:r>
                        <a:rPr lang="th-TH" sz="2400" b="1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ไตรธิ</a:t>
                      </a: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เลน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คุณมโนรม  มาลัยกรอง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เลขานุการส่วนกลาง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คุณเสาวคนธ์</a:t>
                      </a:r>
                      <a:r>
                        <a:rPr lang="th-TH" sz="24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 ต่วนเทศ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ผู้ช่วยเลขานุการส่วนกลาง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คุณมโนรม  มาลัยกรอง และ คุณกฤติยา  พรหมสาขา ณ สกลนคร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34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th-TH" b="1" dirty="0" smtClean="0"/>
              <a:t>รายนามคณะกรรมการตรวจประเมินคุณภาพระดับสาขา</a:t>
            </a:r>
            <a:endParaRPr lang="th-TH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5500702"/>
            <a:ext cx="8143932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n w="50800"/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มติที่ประชุมกำหนดการตรวจประเมินคุณภาพสาขา ในวันศุกร์ที่ </a:t>
            </a:r>
            <a:r>
              <a:rPr lang="en-US" b="1" dirty="0" smtClean="0">
                <a:ln w="50800"/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6 </a:t>
            </a:r>
            <a:r>
              <a:rPr lang="th-TH" b="1" dirty="0" smtClean="0">
                <a:ln w="50800"/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มิถุนายน </a:t>
            </a:r>
            <a:r>
              <a:rPr lang="en-US" b="1" dirty="0" smtClean="0">
                <a:ln w="50800"/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2557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71438" y="1217026"/>
            <a:ext cx="9001156" cy="471230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0">
              <a:spcBef>
                <a:spcPts val="0"/>
              </a:spcBef>
              <a:buNone/>
            </a:pP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08.30-09.00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น. 	ลงทะเบียน </a:t>
            </a:r>
            <a:endParaRPr lang="en-US" sz="2400" b="1" dirty="0" smtClean="0">
              <a:latin typeface="TH SarabunPSK" pitchFamily="34" charset="-34"/>
              <a:cs typeface="TH SarabunPSK" pitchFamily="34" charset="-34"/>
            </a:endParaRPr>
          </a:p>
          <a:p>
            <a:pPr indent="0">
              <a:spcBef>
                <a:spcPts val="0"/>
              </a:spcBef>
              <a:buNone/>
            </a:pP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09.00-09.15 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น.	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คณบดีกล่าวเปิดโครงการ</a:t>
            </a:r>
          </a:p>
          <a:p>
            <a:pPr indent="0">
              <a:spcBef>
                <a:spcPts val="0"/>
              </a:spcBef>
              <a:buNone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09.15-09.30 น.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ผู้ช่วยคณบดีฝ่ายประกันคุณภาพชี้แจงแนวทางการตรวจประเมิน</a:t>
            </a:r>
          </a:p>
          <a:p>
            <a:pPr indent="0">
              <a:spcBef>
                <a:spcPts val="0"/>
              </a:spcBef>
              <a:buNone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09.30-10.00 น.	หัวหน้าสาขา 2 สาขา และเลขานุการคณะรายงานผลการดำเนินงานรอบปี 2557</a:t>
            </a:r>
            <a:endParaRPr lang="en-US" sz="2400" b="1" dirty="0">
              <a:latin typeface="TH SarabunPSK" pitchFamily="34" charset="-34"/>
              <a:cs typeface="TH SarabunPSK" pitchFamily="34" charset="-34"/>
            </a:endParaRPr>
          </a:p>
          <a:p>
            <a:pPr indent="0">
              <a:spcBef>
                <a:spcPts val="0"/>
              </a:spcBef>
              <a:buNone/>
            </a:pPr>
            <a:r>
              <a:rPr lang="th-TH" sz="2400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10.00-10.15 น.	พักรับประทานอาหารว่าง</a:t>
            </a:r>
          </a:p>
          <a:p>
            <a:pPr indent="0">
              <a:spcBef>
                <a:spcPts val="0"/>
              </a:spcBef>
              <a:buNone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10.15-12.00 น.	คณะกรรมการ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ตรวจประเมินคุณภาพ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ภายใน ตรวจประเมินผล</a:t>
            </a:r>
          </a:p>
          <a:p>
            <a:pPr indent="0">
              <a:spcBef>
                <a:spcPts val="0"/>
              </a:spcBef>
              <a:buNone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		การดำเนินงานและเอกสาร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หลักฐานราย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องค์ประกอบ และสรุปผลการตรวจประเมิน</a:t>
            </a:r>
          </a:p>
          <a:p>
            <a:pPr indent="0">
              <a:spcBef>
                <a:spcPts val="0"/>
              </a:spcBef>
              <a:buNone/>
            </a:pPr>
            <a:r>
              <a:rPr lang="th-TH" sz="2400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12.00-13.00 น.	พักรับประทานอาหารกลางวัน</a:t>
            </a:r>
          </a:p>
          <a:p>
            <a:pPr indent="0">
              <a:spcBef>
                <a:spcPts val="0"/>
              </a:spcBef>
              <a:buNone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13.00-14.30 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น.	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คณะกรรมการฯ รายงานผลการตรวจ</a:t>
            </a:r>
          </a:p>
          <a:p>
            <a:pPr indent="0">
              <a:spcBef>
                <a:spcPts val="0"/>
              </a:spcBef>
              <a:buNone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		ประเมินต่อหน่วยงาน (ผลการประเมิน/จุดแข็ง จุดอ่อน)</a:t>
            </a:r>
          </a:p>
          <a:p>
            <a:pPr indent="0">
              <a:spcBef>
                <a:spcPts val="0"/>
              </a:spcBef>
              <a:buNone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14.30–15.00น.	มอบรางวัล </a:t>
            </a: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QA Award</a:t>
            </a:r>
          </a:p>
          <a:p>
            <a:pPr indent="0">
              <a:spcBef>
                <a:spcPts val="0"/>
              </a:spcBef>
              <a:buNone/>
            </a:pPr>
            <a:r>
              <a:rPr lang="en-US" sz="2400" b="1" dirty="0" smtClean="0">
                <a:latin typeface="TH SarabunPSK" pitchFamily="34" charset="-34"/>
                <a:cs typeface="TH SarabunPSK" pitchFamily="34" charset="-34"/>
              </a:rPr>
              <a:t>15.00 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น.	คณบดีกล่าวปิดโครงการ</a:t>
            </a:r>
          </a:p>
          <a:p>
            <a:pPr indent="0">
              <a:spcBef>
                <a:spcPts val="0"/>
              </a:spcBef>
              <a:buNone/>
            </a:pPr>
            <a:endParaRPr lang="en-US" sz="2400" b="1" dirty="0" smtClean="0">
              <a:latin typeface="TH SarabunPSK" pitchFamily="34" charset="-34"/>
              <a:cs typeface="TH SarabunPSK" pitchFamily="34" charset="-34"/>
            </a:endParaRPr>
          </a:p>
          <a:p>
            <a:pPr indent="0">
              <a:spcBef>
                <a:spcPts val="0"/>
              </a:spcBef>
              <a:buNone/>
            </a:pPr>
            <a:endParaRPr lang="th-TH" sz="24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1438" y="324243"/>
            <a:ext cx="8929718" cy="762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th-TH" sz="2800" b="1" dirty="0" smtClean="0">
                <a:ln w="50800"/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กำหนดการตรวจประกันคุณภาพระดับสาขาและ </a:t>
            </a:r>
            <a:r>
              <a:rPr lang="th-TH" sz="2800" b="1" dirty="0" err="1" smtClean="0">
                <a:ln w="50800"/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สนง.</a:t>
            </a:r>
            <a:r>
              <a:rPr lang="th-TH" sz="2800" b="1" dirty="0" smtClean="0">
                <a:ln w="50800"/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เลขานุการคณะ</a:t>
            </a:r>
            <a:br>
              <a:rPr lang="th-TH" sz="2800" b="1" dirty="0" smtClean="0">
                <a:ln w="50800"/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</a:br>
            <a:r>
              <a:rPr lang="th-TH" sz="2800" b="1" dirty="0" smtClean="0">
                <a:ln w="50800"/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800" b="1" dirty="0" smtClean="0">
                <a:ln w="50800"/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sz="2800" b="1" dirty="0" smtClean="0">
                <a:ln w="50800"/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dirty="0" smtClean="0">
                <a:ln w="50800"/>
                <a:solidFill>
                  <a:srgbClr val="FF0000"/>
                </a:solidFill>
                <a:effectLst/>
                <a:latin typeface="TH SarabunPSK" pitchFamily="34" charset="-34"/>
                <a:cs typeface="TH SarabunPSK" pitchFamily="34" charset="-34"/>
              </a:rPr>
              <a:t>วันศุกร์ที่ </a:t>
            </a:r>
            <a:r>
              <a:rPr lang="en-US" sz="2800" b="1" dirty="0" smtClean="0">
                <a:ln w="50800"/>
                <a:solidFill>
                  <a:srgbClr val="FF0000"/>
                </a:solidFill>
                <a:effectLst/>
                <a:latin typeface="TH SarabunPSK" pitchFamily="34" charset="-34"/>
                <a:cs typeface="TH SarabunPSK" pitchFamily="34" charset="-34"/>
              </a:rPr>
              <a:t>6 </a:t>
            </a:r>
            <a:r>
              <a:rPr lang="th-TH" sz="2800" b="1" dirty="0" smtClean="0">
                <a:ln w="50800"/>
                <a:solidFill>
                  <a:srgbClr val="FF0000"/>
                </a:solidFill>
                <a:effectLst/>
                <a:latin typeface="TH SarabunPSK" pitchFamily="34" charset="-34"/>
                <a:cs typeface="TH SarabunPSK" pitchFamily="34" charset="-34"/>
              </a:rPr>
              <a:t>มิถุนายน </a:t>
            </a:r>
            <a:r>
              <a:rPr lang="en-US" sz="2800" b="1" dirty="0" smtClean="0">
                <a:ln w="50800"/>
                <a:solidFill>
                  <a:srgbClr val="FF0000"/>
                </a:solidFill>
                <a:effectLst/>
                <a:latin typeface="TH SarabunPSK" pitchFamily="34" charset="-34"/>
                <a:cs typeface="TH SarabunPSK" pitchFamily="34" charset="-34"/>
              </a:rPr>
              <a:t>2557</a:t>
            </a:r>
            <a:endParaRPr lang="th-TH" sz="2800" b="1" dirty="0">
              <a:ln w="50800"/>
              <a:solidFill>
                <a:srgbClr val="FF0000"/>
              </a:solidFill>
              <a:effectLst/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จุดที่สุด">
  <a:themeElements>
    <a:clrScheme name="จุดที่สุด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จุดที่สุด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จุดที่สุด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 sz="2000" b="1" dirty="0" smtClean="0">
            <a:latin typeface="TH SarabunPSK" pitchFamily="34" charset="-34"/>
            <a:cs typeface="TH SarabunPSK" pitchFamily="34" charset="-34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1200</TotalTime>
  <Words>2976</Words>
  <Application>Microsoft Office PowerPoint</Application>
  <PresentationFormat>นำเสนอทางหน้าจอ (4:3)</PresentationFormat>
  <Paragraphs>538</Paragraphs>
  <Slides>54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54</vt:i4>
      </vt:variant>
    </vt:vector>
  </HeadingPairs>
  <TitlesOfParts>
    <vt:vector size="55" baseType="lpstr">
      <vt:lpstr>จุดที่สุด</vt:lpstr>
      <vt:lpstr>โครงการสร้างความเข้าใจร่วมกันด้านงานประกันคุณภาพ : ตัวบ่งชี้ของสาขาวิชา</vt:lpstr>
      <vt:lpstr>ภาพนิ่ง 2</vt:lpstr>
      <vt:lpstr>ระบบการประเมินคุณภาพภายใน</vt:lpstr>
      <vt:lpstr>ระบบการประเมินคุณภาพภายนอก 18 ตัวบ่งชี้</vt:lpstr>
      <vt:lpstr>ระบบงานประกันคุณภาพคณะ</vt:lpstr>
      <vt:lpstr>ภาพนิ่ง 6</vt:lpstr>
      <vt:lpstr>KPI ของสาขา</vt:lpstr>
      <vt:lpstr>KPI ของสาขา : ด้านการเรียนการสอน </vt:lpstr>
      <vt:lpstr>KPI ของสาขา : ด้านการวิจัย</vt:lpstr>
      <vt:lpstr>KPI ของสาขาด้านบริการวิชาการ</vt:lpstr>
      <vt:lpstr>การนับระยะเวลา</vt:lpstr>
      <vt:lpstr>การนับจำนวนอาจารย์ประจำและนักวิจัยประจำ</vt:lpstr>
      <vt:lpstr>ความหมายของคะแนน</vt:lpstr>
      <vt:lpstr>การกำหนดหมายเลขเอกสาร</vt:lpstr>
      <vt:lpstr>การกำหนดหมายเลขเอกสาร</vt:lpstr>
      <vt:lpstr>ภาพนิ่ง 16</vt:lpstr>
      <vt:lpstr>ตัวบ่งชี้ สกอ.ที่ 2.2 :อาจารย์ประจำที่มีคุณวุฒิปริญญาเอก</vt:lpstr>
      <vt:lpstr>ตัวบ่งชี้ สกอ.ที่ 2.2 :อาจารย์ประจำที่มีคุณวุฒิปริญญาเอก</vt:lpstr>
      <vt:lpstr>ภาพนิ่ง 19</vt:lpstr>
      <vt:lpstr>หาข้อมูลเพิ่มเติม</vt:lpstr>
      <vt:lpstr>ตัวบ่งชี้ที่ 2.3 : อาจารย์ประจำที่ดำรงตำแหน่งทางวิชาการ</vt:lpstr>
      <vt:lpstr>ตัวบ่งชี้ที่ 2.6 : ระบบและกลไกการจัดการเรียนการสอน</vt:lpstr>
      <vt:lpstr>ตัวบ่งชี้ที่ 2.6 : ระบบและกลไกการจัดการเรียนการสอน</vt:lpstr>
      <vt:lpstr>ตัวบ่งชี้ที่ 2.6 : ระบบและกลไกการจัดการเรียนการสอน</vt:lpstr>
      <vt:lpstr>ตัวบ่งชี้ที่ 2.6 : ระบบและกลไกการจัดการเรียนการสอน</vt:lpstr>
      <vt:lpstr>ภาพนิ่ง 26</vt:lpstr>
      <vt:lpstr>ตัวบ่งชี้ สมศ.ที่ 14  การพัฒนาคณาจารย์</vt:lpstr>
      <vt:lpstr>วิธีการคำนวณ ค่าดัชนีคุณภาพอาจารย์  คำนวณดังนี้</vt:lpstr>
      <vt:lpstr>ผลการสำรวจความพึงพอใจการใช้ห้องปฏิบัติการ (สกอ. 2.5)</vt:lpstr>
      <vt:lpstr>ภาพนิ่ง 30</vt:lpstr>
      <vt:lpstr>ตัวบ่งชี้ที่ 4.3 เงินสนับสนุนงานวิจัยหรืองานสร้างสรรค์ต่อจำนวนอาจารย์ประจำและนักวิจัยประจำ </vt:lpstr>
      <vt:lpstr>การคิดสัดส่วนงานวิจัย</vt:lpstr>
      <vt:lpstr>ภาพนิ่ง 33</vt:lpstr>
      <vt:lpstr>ตัวบ่งชี้ที่ 5  งานวิจัยหรืองานสร้างสรรค์ที่ได้รับการตีพิมพ์หรือเผยแพร่ </vt:lpstr>
      <vt:lpstr>ภาพนิ่ง 35</vt:lpstr>
      <vt:lpstr>วิธีการคำนวณ</vt:lpstr>
      <vt:lpstr>ตัวบ่งชี้ที่ 6  งานวิจัยหรืองานสร้างสรรค์ที่นำไปใช้ประโยชน์</vt:lpstr>
      <vt:lpstr>ภาพนิ่ง 38</vt:lpstr>
      <vt:lpstr>ภาพนิ่ง 39</vt:lpstr>
      <vt:lpstr>ตัวบ่งชี้ที่ 7  ผลงานวิชาการที่ได้รับการรับรองคุณภาพ</vt:lpstr>
      <vt:lpstr>เกณฑ์การประเมิน</vt:lpstr>
      <vt:lpstr>ภาพนิ่ง 42</vt:lpstr>
      <vt:lpstr>ภาพนิ่ง 43</vt:lpstr>
      <vt:lpstr>ระบบและกลไกการบริการทางวิชาการแก่สังคม(สกอ. 5.1)</vt:lpstr>
      <vt:lpstr>เกณฑ์ข้อ 2 การบูรณาการงานบริการวิชาการแก่สังคมกับ การจัดการเรียนการสอน</vt:lpstr>
      <vt:lpstr>เกณฑ์ข้อ 3 การบูรณาการงานบริการวิชาการแก่สังคมกับ การวิจัย</vt:lpstr>
      <vt:lpstr>ภาพนิ่ง 47</vt:lpstr>
      <vt:lpstr>ภาพนิ่ง 48</vt:lpstr>
      <vt:lpstr>เกณฑ์การให้คะแนน</vt:lpstr>
      <vt:lpstr>สมศ.8 ผลการนำความรู้ และประสบการณ์จากการให้ บริการวิชาการมาใช้ในการพัฒนาการเรียนการสอนและ/หรือการวิจัย</vt:lpstr>
      <vt:lpstr>ภาพนิ่ง 51</vt:lpstr>
      <vt:lpstr>ผลการตรวจประเมินแยกตามพันธกิจสาขาเทคโนโลยีการอาหาร</vt:lpstr>
      <vt:lpstr>รายนามคณะกรรมการตรวจประเมินคุณภาพระดับสาขา</vt:lpstr>
      <vt:lpstr>กำหนดการตรวจประกันคุณภาพระดับสาขาและ สนง.เลขานุการคณะ  : วันศุกร์ที่ 6 มิถุนายน 2557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ตัวบ่งชี้ของสาขา</dc:title>
  <dc:creator>WIN-XP</dc:creator>
  <cp:lastModifiedBy>WIN-XP</cp:lastModifiedBy>
  <cp:revision>132</cp:revision>
  <dcterms:created xsi:type="dcterms:W3CDTF">2014-01-16T01:23:07Z</dcterms:created>
  <dcterms:modified xsi:type="dcterms:W3CDTF">2014-03-13T08:03:22Z</dcterms:modified>
</cp:coreProperties>
</file>